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57" r:id="rId3"/>
    <p:sldId id="263" r:id="rId4"/>
    <p:sldId id="280" r:id="rId5"/>
    <p:sldId id="270" r:id="rId6"/>
    <p:sldId id="278" r:id="rId7"/>
    <p:sldId id="275" r:id="rId8"/>
    <p:sldId id="281" r:id="rId9"/>
    <p:sldId id="282" r:id="rId10"/>
    <p:sldId id="279" r:id="rId11"/>
    <p:sldId id="283" r:id="rId12"/>
    <p:sldId id="284" r:id="rId13"/>
    <p:sldId id="285" r:id="rId14"/>
    <p:sldId id="272" r:id="rId15"/>
    <p:sldId id="273" r:id="rId16"/>
    <p:sldId id="277" r:id="rId17"/>
    <p:sldId id="267" r:id="rId18"/>
    <p:sldId id="265" r:id="rId19"/>
    <p:sldId id="261" r:id="rId20"/>
  </p:sldIdLst>
  <p:sldSz cx="9144000" cy="6858000" type="screen4x3"/>
  <p:notesSz cx="6794500" cy="9931400"/>
  <p:defaultTextStyle>
    <a:defPPr>
      <a:defRPr lang="de-DE"/>
    </a:defPPr>
    <a:lvl1pPr algn="l" rtl="0" fontAlgn="base">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1pPr>
    <a:lvl2pPr marL="457200" algn="l" rtl="0" fontAlgn="base">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2pPr>
    <a:lvl3pPr marL="914400" algn="l" rtl="0" fontAlgn="base">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3pPr>
    <a:lvl4pPr marL="1371600" algn="l" rtl="0" fontAlgn="base">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4pPr>
    <a:lvl5pPr marL="1828800" algn="l" rtl="0" fontAlgn="base">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5pPr>
    <a:lvl6pPr marL="2286000" algn="l" defTabSz="914400" rtl="0" eaLnBrk="1" latinLnBrk="0" hangingPunct="1">
      <a:defRPr sz="2400" kern="1200">
        <a:solidFill>
          <a:schemeClr val="tx1"/>
        </a:solidFill>
        <a:latin typeface="Times New Roman" panose="02020603050405020304" pitchFamily="18" charset="0"/>
        <a:ea typeface="+mn-ea"/>
        <a:cs typeface="Arial" panose="020B0604020202020204" pitchFamily="34" charset="0"/>
      </a:defRPr>
    </a:lvl6pPr>
    <a:lvl7pPr marL="2743200" algn="l" defTabSz="914400" rtl="0" eaLnBrk="1" latinLnBrk="0" hangingPunct="1">
      <a:defRPr sz="2400" kern="1200">
        <a:solidFill>
          <a:schemeClr val="tx1"/>
        </a:solidFill>
        <a:latin typeface="Times New Roman" panose="02020603050405020304" pitchFamily="18" charset="0"/>
        <a:ea typeface="+mn-ea"/>
        <a:cs typeface="Arial" panose="020B0604020202020204" pitchFamily="34" charset="0"/>
      </a:defRPr>
    </a:lvl7pPr>
    <a:lvl8pPr marL="3200400" algn="l" defTabSz="914400" rtl="0" eaLnBrk="1" latinLnBrk="0" hangingPunct="1">
      <a:defRPr sz="2400" kern="1200">
        <a:solidFill>
          <a:schemeClr val="tx1"/>
        </a:solidFill>
        <a:latin typeface="Times New Roman" panose="02020603050405020304" pitchFamily="18" charset="0"/>
        <a:ea typeface="+mn-ea"/>
        <a:cs typeface="Arial" panose="020B0604020202020204" pitchFamily="34" charset="0"/>
      </a:defRPr>
    </a:lvl8pPr>
    <a:lvl9pPr marL="3657600" algn="l" defTabSz="914400" rtl="0" eaLnBrk="1" latinLnBrk="0" hangingPunct="1">
      <a:defRPr sz="2400" kern="1200">
        <a:solidFill>
          <a:schemeClr val="tx1"/>
        </a:solidFill>
        <a:latin typeface="Times New Roman" panose="02020603050405020304" pitchFamily="18" charset="0"/>
        <a:ea typeface="+mn-ea"/>
        <a:cs typeface="Arial" panose="020B0604020202020204" pitchFamily="34" charset="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990" autoAdjust="0"/>
    <p:restoredTop sz="90809" autoAdjust="0"/>
  </p:normalViewPr>
  <p:slideViewPr>
    <p:cSldViewPr>
      <p:cViewPr varScale="1">
        <p:scale>
          <a:sx n="115" d="100"/>
          <a:sy n="115" d="100"/>
        </p:scale>
        <p:origin x="194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CB036C89-7328-49AC-7864-30D73DB52F7B}"/>
              </a:ext>
            </a:extLst>
          </p:cNvPr>
          <p:cNvSpPr>
            <a:spLocks noGrp="1"/>
          </p:cNvSpPr>
          <p:nvPr>
            <p:ph type="hdr" sz="quarter"/>
          </p:nvPr>
        </p:nvSpPr>
        <p:spPr>
          <a:xfrm>
            <a:off x="0" y="0"/>
            <a:ext cx="2944813" cy="496888"/>
          </a:xfrm>
          <a:prstGeom prst="rect">
            <a:avLst/>
          </a:prstGeom>
        </p:spPr>
        <p:txBody>
          <a:bodyPr vert="horz" lIns="91440" tIns="45720" rIns="91440" bIns="45720" rtlCol="0"/>
          <a:lstStyle>
            <a:lvl1pPr algn="l">
              <a:defRPr sz="1200">
                <a:cs typeface="Arial" charset="0"/>
              </a:defRPr>
            </a:lvl1pPr>
          </a:lstStyle>
          <a:p>
            <a:pPr>
              <a:defRPr/>
            </a:pPr>
            <a:endParaRPr lang="de-DE" dirty="0"/>
          </a:p>
        </p:txBody>
      </p:sp>
      <p:sp>
        <p:nvSpPr>
          <p:cNvPr id="3" name="Datumsplatzhalter 2">
            <a:extLst>
              <a:ext uri="{FF2B5EF4-FFF2-40B4-BE49-F238E27FC236}">
                <a16:creationId xmlns:a16="http://schemas.microsoft.com/office/drawing/2014/main" id="{0DB1F76A-6034-62DD-4CA9-61B030430BCD}"/>
              </a:ext>
            </a:extLst>
          </p:cNvPr>
          <p:cNvSpPr>
            <a:spLocks noGrp="1"/>
          </p:cNvSpPr>
          <p:nvPr>
            <p:ph type="dt" idx="1"/>
          </p:nvPr>
        </p:nvSpPr>
        <p:spPr>
          <a:xfrm>
            <a:off x="3848100" y="0"/>
            <a:ext cx="2944813" cy="496888"/>
          </a:xfrm>
          <a:prstGeom prst="rect">
            <a:avLst/>
          </a:prstGeom>
        </p:spPr>
        <p:txBody>
          <a:bodyPr vert="horz" lIns="91440" tIns="45720" rIns="91440" bIns="45720" rtlCol="0"/>
          <a:lstStyle>
            <a:lvl1pPr algn="r">
              <a:defRPr sz="1200">
                <a:cs typeface="Arial" charset="0"/>
              </a:defRPr>
            </a:lvl1pPr>
          </a:lstStyle>
          <a:p>
            <a:pPr>
              <a:defRPr/>
            </a:pPr>
            <a:fld id="{E399D7B1-E878-AD4B-B283-53DFBEA39A24}" type="datetimeFigureOut">
              <a:rPr lang="de-DE"/>
              <a:pPr>
                <a:defRPr/>
              </a:pPr>
              <a:t>13.12.23</a:t>
            </a:fld>
            <a:endParaRPr lang="de-DE" dirty="0"/>
          </a:p>
        </p:txBody>
      </p:sp>
      <p:sp>
        <p:nvSpPr>
          <p:cNvPr id="4" name="Folienbildplatzhalter 3">
            <a:extLst>
              <a:ext uri="{FF2B5EF4-FFF2-40B4-BE49-F238E27FC236}">
                <a16:creationId xmlns:a16="http://schemas.microsoft.com/office/drawing/2014/main" id="{7EB2B44C-7C43-C6C8-A0F5-BC9E1F0FAD21}"/>
              </a:ext>
            </a:extLst>
          </p:cNvPr>
          <p:cNvSpPr>
            <a:spLocks noGrp="1" noRot="1" noChangeAspect="1"/>
          </p:cNvSpPr>
          <p:nvPr>
            <p:ph type="sldImg" idx="2"/>
          </p:nvPr>
        </p:nvSpPr>
        <p:spPr>
          <a:xfrm>
            <a:off x="914400" y="744538"/>
            <a:ext cx="4965700" cy="3724275"/>
          </a:xfrm>
          <a:prstGeom prst="rect">
            <a:avLst/>
          </a:prstGeom>
          <a:noFill/>
          <a:ln w="12700">
            <a:solidFill>
              <a:prstClr val="black"/>
            </a:solidFill>
          </a:ln>
        </p:spPr>
        <p:txBody>
          <a:bodyPr vert="horz" lIns="91440" tIns="45720" rIns="91440" bIns="45720" rtlCol="0" anchor="ctr"/>
          <a:lstStyle/>
          <a:p>
            <a:pPr lvl="0"/>
            <a:endParaRPr lang="de-DE" noProof="0" dirty="0"/>
          </a:p>
        </p:txBody>
      </p:sp>
      <p:sp>
        <p:nvSpPr>
          <p:cNvPr id="5" name="Notizenplatzhalter 4">
            <a:extLst>
              <a:ext uri="{FF2B5EF4-FFF2-40B4-BE49-F238E27FC236}">
                <a16:creationId xmlns:a16="http://schemas.microsoft.com/office/drawing/2014/main" id="{132BD402-2870-F125-0459-15E1980B8940}"/>
              </a:ext>
            </a:extLst>
          </p:cNvPr>
          <p:cNvSpPr>
            <a:spLocks noGrp="1"/>
          </p:cNvSpPr>
          <p:nvPr>
            <p:ph type="body" sz="quarter" idx="3"/>
          </p:nvPr>
        </p:nvSpPr>
        <p:spPr>
          <a:xfrm>
            <a:off x="679450" y="4718050"/>
            <a:ext cx="5435600" cy="4468813"/>
          </a:xfrm>
          <a:prstGeom prst="rect">
            <a:avLst/>
          </a:prstGeom>
        </p:spPr>
        <p:txBody>
          <a:bodyPr vert="horz" lIns="91440" tIns="45720" rIns="91440" bIns="45720" rtlCol="0"/>
          <a:lstStyle/>
          <a:p>
            <a:pPr lvl="0"/>
            <a:r>
              <a:rPr lang="de-DE" noProof="0"/>
              <a:t>Textmasterformat bearbeiten</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6" name="Fußzeilenplatzhalter 5">
            <a:extLst>
              <a:ext uri="{FF2B5EF4-FFF2-40B4-BE49-F238E27FC236}">
                <a16:creationId xmlns:a16="http://schemas.microsoft.com/office/drawing/2014/main" id="{AC284B0C-5563-483B-C118-33CBC78FE1A0}"/>
              </a:ext>
            </a:extLst>
          </p:cNvPr>
          <p:cNvSpPr>
            <a:spLocks noGrp="1"/>
          </p:cNvSpPr>
          <p:nvPr>
            <p:ph type="ftr" sz="quarter" idx="4"/>
          </p:nvPr>
        </p:nvSpPr>
        <p:spPr>
          <a:xfrm>
            <a:off x="0" y="9432925"/>
            <a:ext cx="2944813" cy="496888"/>
          </a:xfrm>
          <a:prstGeom prst="rect">
            <a:avLst/>
          </a:prstGeom>
        </p:spPr>
        <p:txBody>
          <a:bodyPr vert="horz" lIns="91440" tIns="45720" rIns="91440" bIns="45720" rtlCol="0" anchor="b"/>
          <a:lstStyle>
            <a:lvl1pPr algn="l">
              <a:defRPr sz="1200">
                <a:cs typeface="Arial" charset="0"/>
              </a:defRPr>
            </a:lvl1pPr>
          </a:lstStyle>
          <a:p>
            <a:pPr>
              <a:defRPr/>
            </a:pPr>
            <a:endParaRPr lang="de-DE" dirty="0"/>
          </a:p>
        </p:txBody>
      </p:sp>
      <p:sp>
        <p:nvSpPr>
          <p:cNvPr id="7" name="Foliennummernplatzhalter 6">
            <a:extLst>
              <a:ext uri="{FF2B5EF4-FFF2-40B4-BE49-F238E27FC236}">
                <a16:creationId xmlns:a16="http://schemas.microsoft.com/office/drawing/2014/main" id="{EB9ACDF5-98BC-8D10-AAB6-30AD094D395C}"/>
              </a:ext>
            </a:extLst>
          </p:cNvPr>
          <p:cNvSpPr>
            <a:spLocks noGrp="1"/>
          </p:cNvSpPr>
          <p:nvPr>
            <p:ph type="sldNum" sz="quarter" idx="5"/>
          </p:nvPr>
        </p:nvSpPr>
        <p:spPr>
          <a:xfrm>
            <a:off x="3848100" y="9432925"/>
            <a:ext cx="2944813" cy="496888"/>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10E1368E-9EDC-6E45-BE73-DF6A66943736}" type="slidenum">
              <a:rPr lang="de-DE" altLang="de-DE"/>
              <a:pPr/>
              <a:t>‹Nr.›</a:t>
            </a:fld>
            <a:endParaRPr lang="de-DE" altLang="de-DE"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Folienbildplatzhalter 1">
            <a:extLst>
              <a:ext uri="{FF2B5EF4-FFF2-40B4-BE49-F238E27FC236}">
                <a16:creationId xmlns:a16="http://schemas.microsoft.com/office/drawing/2014/main" id="{116775CB-B19F-E125-16A4-E415299647E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3" name="Notizenplatzhalter 2">
            <a:extLst>
              <a:ext uri="{FF2B5EF4-FFF2-40B4-BE49-F238E27FC236}">
                <a16:creationId xmlns:a16="http://schemas.microsoft.com/office/drawing/2014/main" id="{45F4D374-B9F5-4E42-B569-97E45D078E13}"/>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de-DE" altLang="de-DE" dirty="0"/>
          </a:p>
        </p:txBody>
      </p:sp>
      <p:sp>
        <p:nvSpPr>
          <p:cNvPr id="5124" name="Foliennummernplatzhalter 3">
            <a:extLst>
              <a:ext uri="{FF2B5EF4-FFF2-40B4-BE49-F238E27FC236}">
                <a16:creationId xmlns:a16="http://schemas.microsoft.com/office/drawing/2014/main" id="{AF163E8B-811F-D60A-BF8D-DDDF511D8E9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Times New Roman" panose="02020603050405020304" pitchFamily="18" charset="0"/>
                <a:cs typeface="Arial" panose="020B0604020202020204" pitchFamily="34" charset="0"/>
              </a:defRPr>
            </a:lvl1pPr>
            <a:lvl2pPr marL="742950" indent="-285750" eaLnBrk="0" hangingPunct="0">
              <a:defRPr sz="2400">
                <a:solidFill>
                  <a:schemeClr val="tx1"/>
                </a:solidFill>
                <a:latin typeface="Times New Roman" panose="02020603050405020304" pitchFamily="18" charset="0"/>
                <a:cs typeface="Arial" panose="020B0604020202020204" pitchFamily="34" charset="0"/>
              </a:defRPr>
            </a:lvl2pPr>
            <a:lvl3pPr marL="1143000" indent="-228600" eaLnBrk="0" hangingPunct="0">
              <a:defRPr sz="2400">
                <a:solidFill>
                  <a:schemeClr val="tx1"/>
                </a:solidFill>
                <a:latin typeface="Times New Roman" panose="02020603050405020304" pitchFamily="18" charset="0"/>
                <a:cs typeface="Arial" panose="020B0604020202020204" pitchFamily="34" charset="0"/>
              </a:defRPr>
            </a:lvl3pPr>
            <a:lvl4pPr marL="1600200" indent="-228600" eaLnBrk="0" hangingPunct="0">
              <a:defRPr sz="2400">
                <a:solidFill>
                  <a:schemeClr val="tx1"/>
                </a:solidFill>
                <a:latin typeface="Times New Roman" panose="02020603050405020304" pitchFamily="18" charset="0"/>
                <a:cs typeface="Arial" panose="020B0604020202020204" pitchFamily="34" charset="0"/>
              </a:defRPr>
            </a:lvl4pPr>
            <a:lvl5pPr marL="2057400" indent="-228600" eaLnBrk="0" hangingPunct="0">
              <a:defRPr sz="2400">
                <a:solidFill>
                  <a:schemeClr val="tx1"/>
                </a:solidFill>
                <a:latin typeface="Times New Roman" panose="02020603050405020304" pitchFamily="18" charset="0"/>
                <a:cs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cs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cs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cs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cs typeface="Arial" panose="020B0604020202020204" pitchFamily="34" charset="0"/>
              </a:defRPr>
            </a:lvl9pPr>
          </a:lstStyle>
          <a:p>
            <a:pPr eaLnBrk="1" hangingPunct="1"/>
            <a:fld id="{5F202044-26E2-C34D-95B6-3B1FE35EE68D}" type="slidenum">
              <a:rPr lang="de-DE" altLang="de-DE" sz="1200"/>
              <a:pPr eaLnBrk="1" hangingPunct="1"/>
              <a:t>1</a:t>
            </a:fld>
            <a:endParaRPr lang="de-DE" altLang="de-DE"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dirty="0"/>
              <a:t>Only one example of a </a:t>
            </a:r>
            <a:r>
              <a:rPr lang="en-GB" dirty="0" err="1"/>
              <a:t>Treshold</a:t>
            </a:r>
            <a:r>
              <a:rPr lang="en-GB" dirty="0"/>
              <a:t> Algo -&gt; Many different ones available, e.g. Clockwise Algo</a:t>
            </a:r>
          </a:p>
          <a:p>
            <a:endParaRPr lang="en-GB" dirty="0"/>
          </a:p>
        </p:txBody>
      </p:sp>
      <p:sp>
        <p:nvSpPr>
          <p:cNvPr id="4" name="Foliennummernplatzhalter 3"/>
          <p:cNvSpPr>
            <a:spLocks noGrp="1"/>
          </p:cNvSpPr>
          <p:nvPr>
            <p:ph type="sldNum" sz="quarter" idx="5"/>
          </p:nvPr>
        </p:nvSpPr>
        <p:spPr/>
        <p:txBody>
          <a:bodyPr/>
          <a:lstStyle/>
          <a:p>
            <a:fld id="{10E1368E-9EDC-6E45-BE73-DF6A66943736}" type="slidenum">
              <a:rPr lang="de-DE" altLang="de-DE" smtClean="0"/>
              <a:pPr/>
              <a:t>12</a:t>
            </a:fld>
            <a:endParaRPr lang="de-DE" altLang="de-DE" dirty="0"/>
          </a:p>
        </p:txBody>
      </p:sp>
    </p:spTree>
    <p:extLst>
      <p:ext uri="{BB962C8B-B14F-4D97-AF65-F5344CB8AC3E}">
        <p14:creationId xmlns:p14="http://schemas.microsoft.com/office/powerpoint/2010/main" val="35395564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dirty="0"/>
              <a:t>Only one example of a </a:t>
            </a:r>
            <a:r>
              <a:rPr lang="en-GB" dirty="0" err="1"/>
              <a:t>Treshold</a:t>
            </a:r>
            <a:r>
              <a:rPr lang="en-GB" dirty="0"/>
              <a:t> Algo -&gt; Many different ones available, e.g. Clockwise Algo</a:t>
            </a:r>
          </a:p>
          <a:p>
            <a:endParaRPr lang="en-GB" dirty="0"/>
          </a:p>
        </p:txBody>
      </p:sp>
      <p:sp>
        <p:nvSpPr>
          <p:cNvPr id="4" name="Foliennummernplatzhalter 3"/>
          <p:cNvSpPr>
            <a:spLocks noGrp="1"/>
          </p:cNvSpPr>
          <p:nvPr>
            <p:ph type="sldNum" sz="quarter" idx="5"/>
          </p:nvPr>
        </p:nvSpPr>
        <p:spPr/>
        <p:txBody>
          <a:bodyPr/>
          <a:lstStyle/>
          <a:p>
            <a:fld id="{10E1368E-9EDC-6E45-BE73-DF6A66943736}" type="slidenum">
              <a:rPr lang="de-DE" altLang="de-DE" smtClean="0"/>
              <a:pPr/>
              <a:t>13</a:t>
            </a:fld>
            <a:endParaRPr lang="de-DE" altLang="de-DE" dirty="0"/>
          </a:p>
        </p:txBody>
      </p:sp>
    </p:spTree>
    <p:extLst>
      <p:ext uri="{BB962C8B-B14F-4D97-AF65-F5344CB8AC3E}">
        <p14:creationId xmlns:p14="http://schemas.microsoft.com/office/powerpoint/2010/main" val="9899514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5"/>
          </p:nvPr>
        </p:nvSpPr>
        <p:spPr/>
        <p:txBody>
          <a:bodyPr/>
          <a:lstStyle/>
          <a:p>
            <a:fld id="{10E1368E-9EDC-6E45-BE73-DF6A66943736}" type="slidenum">
              <a:rPr lang="de-DE" altLang="de-DE" smtClean="0"/>
              <a:pPr/>
              <a:t>14</a:t>
            </a:fld>
            <a:endParaRPr lang="de-DE" altLang="de-DE" dirty="0"/>
          </a:p>
        </p:txBody>
      </p:sp>
    </p:spTree>
    <p:extLst>
      <p:ext uri="{BB962C8B-B14F-4D97-AF65-F5344CB8AC3E}">
        <p14:creationId xmlns:p14="http://schemas.microsoft.com/office/powerpoint/2010/main" val="30201450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5"/>
          </p:nvPr>
        </p:nvSpPr>
        <p:spPr/>
        <p:txBody>
          <a:bodyPr/>
          <a:lstStyle/>
          <a:p>
            <a:fld id="{10E1368E-9EDC-6E45-BE73-DF6A66943736}" type="slidenum">
              <a:rPr lang="de-DE" altLang="de-DE" smtClean="0"/>
              <a:pPr/>
              <a:t>15</a:t>
            </a:fld>
            <a:endParaRPr lang="de-DE" altLang="de-DE" dirty="0"/>
          </a:p>
        </p:txBody>
      </p:sp>
    </p:spTree>
    <p:extLst>
      <p:ext uri="{BB962C8B-B14F-4D97-AF65-F5344CB8AC3E}">
        <p14:creationId xmlns:p14="http://schemas.microsoft.com/office/powerpoint/2010/main" val="12657496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5"/>
          </p:nvPr>
        </p:nvSpPr>
        <p:spPr/>
        <p:txBody>
          <a:bodyPr/>
          <a:lstStyle/>
          <a:p>
            <a:fld id="{10E1368E-9EDC-6E45-BE73-DF6A66943736}" type="slidenum">
              <a:rPr lang="de-DE" altLang="de-DE" smtClean="0"/>
              <a:pPr/>
              <a:t>16</a:t>
            </a:fld>
            <a:endParaRPr lang="de-DE" altLang="de-DE" dirty="0"/>
          </a:p>
        </p:txBody>
      </p:sp>
    </p:spTree>
    <p:extLst>
      <p:ext uri="{BB962C8B-B14F-4D97-AF65-F5344CB8AC3E}">
        <p14:creationId xmlns:p14="http://schemas.microsoft.com/office/powerpoint/2010/main" val="38702318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dirty="0"/>
              <a:t>Screenshot of </a:t>
            </a:r>
            <a:r>
              <a:rPr lang="en-GB" dirty="0" err="1"/>
              <a:t>PerCom</a:t>
            </a:r>
            <a:r>
              <a:rPr lang="en-GB" dirty="0"/>
              <a:t> slides</a:t>
            </a:r>
          </a:p>
          <a:p>
            <a:r>
              <a:rPr lang="en-GB" dirty="0" err="1"/>
              <a:t>Decription</a:t>
            </a:r>
            <a:r>
              <a:rPr lang="en-GB" dirty="0"/>
              <a:t> of Model Set Minder</a:t>
            </a:r>
          </a:p>
          <a:p>
            <a:r>
              <a:rPr lang="en-GB" dirty="0"/>
              <a:t>Has potential for improvisation</a:t>
            </a:r>
          </a:p>
          <a:p>
            <a:endParaRPr lang="en-GB"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GB" dirty="0"/>
              <a:t>1. Until now: Look at output of the different models in a model set and consider, which prediction seems the most likely one -&gt; Highly error prone/not precise/possibly many </a:t>
            </a:r>
            <a:r>
              <a:rPr lang="en-GB" b="1" dirty="0"/>
              <a:t>contradictions</a:t>
            </a:r>
            <a:r>
              <a:rPr lang="en-GB" dirty="0"/>
              <a:t> between single models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GB"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GB" dirty="0"/>
              <a:t>2. Until now: Levels pretty static: A level is either reached or not reached -&gt; Unfair comparison/actual differences in one level are too big.</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GB"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GB" dirty="0"/>
              <a:t>3. Until now: User can only input </a:t>
            </a:r>
            <a:r>
              <a:rPr lang="en-GB" dirty="0" err="1"/>
              <a:t>treshold</a:t>
            </a:r>
            <a:r>
              <a:rPr lang="en-GB" dirty="0"/>
              <a:t>/</a:t>
            </a:r>
            <a:r>
              <a:rPr lang="en-GB" dirty="0" err="1"/>
              <a:t>contraint</a:t>
            </a:r>
            <a:r>
              <a:rPr lang="en-GB" dirty="0"/>
              <a:t> -&gt; Might want to specifically search for models that fulfil certain criteria</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GB"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GB" dirty="0"/>
          </a:p>
          <a:p>
            <a:endParaRPr lang="en-GB" dirty="0"/>
          </a:p>
        </p:txBody>
      </p:sp>
      <p:sp>
        <p:nvSpPr>
          <p:cNvPr id="4" name="Foliennummernplatzhalter 3"/>
          <p:cNvSpPr>
            <a:spLocks noGrp="1"/>
          </p:cNvSpPr>
          <p:nvPr>
            <p:ph type="sldNum" sz="quarter" idx="5"/>
          </p:nvPr>
        </p:nvSpPr>
        <p:spPr/>
        <p:txBody>
          <a:bodyPr/>
          <a:lstStyle/>
          <a:p>
            <a:fld id="{10E1368E-9EDC-6E45-BE73-DF6A66943736}" type="slidenum">
              <a:rPr lang="de-DE" altLang="de-DE" smtClean="0"/>
              <a:pPr/>
              <a:t>17</a:t>
            </a:fld>
            <a:endParaRPr lang="de-DE" altLang="de-DE" dirty="0"/>
          </a:p>
        </p:txBody>
      </p:sp>
    </p:spTree>
    <p:extLst>
      <p:ext uri="{BB962C8B-B14F-4D97-AF65-F5344CB8AC3E}">
        <p14:creationId xmlns:p14="http://schemas.microsoft.com/office/powerpoint/2010/main" val="41703000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dirty="0"/>
              <a:t>Derived different hypotheses from the approach that can be summarized under one big research question</a:t>
            </a:r>
          </a:p>
          <a:p>
            <a:endParaRPr lang="en-GB" dirty="0"/>
          </a:p>
          <a:p>
            <a:r>
              <a:rPr lang="en-GB" dirty="0"/>
              <a:t>Especially third hypothesis hard to prove</a:t>
            </a:r>
          </a:p>
        </p:txBody>
      </p:sp>
      <p:sp>
        <p:nvSpPr>
          <p:cNvPr id="4" name="Foliennummernplatzhalter 3"/>
          <p:cNvSpPr>
            <a:spLocks noGrp="1"/>
          </p:cNvSpPr>
          <p:nvPr>
            <p:ph type="sldNum" sz="quarter" idx="5"/>
          </p:nvPr>
        </p:nvSpPr>
        <p:spPr/>
        <p:txBody>
          <a:bodyPr/>
          <a:lstStyle/>
          <a:p>
            <a:fld id="{10E1368E-9EDC-6E45-BE73-DF6A66943736}" type="slidenum">
              <a:rPr lang="de-DE" altLang="de-DE" smtClean="0"/>
              <a:pPr/>
              <a:t>18</a:t>
            </a:fld>
            <a:endParaRPr lang="de-DE" altLang="de-DE" dirty="0"/>
          </a:p>
        </p:txBody>
      </p:sp>
    </p:spTree>
    <p:extLst>
      <p:ext uri="{BB962C8B-B14F-4D97-AF65-F5344CB8AC3E}">
        <p14:creationId xmlns:p14="http://schemas.microsoft.com/office/powerpoint/2010/main" val="6222328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GB" dirty="0"/>
          </a:p>
        </p:txBody>
      </p:sp>
      <p:sp>
        <p:nvSpPr>
          <p:cNvPr id="4" name="Foliennummernplatzhalter 3"/>
          <p:cNvSpPr>
            <a:spLocks noGrp="1"/>
          </p:cNvSpPr>
          <p:nvPr>
            <p:ph type="sldNum" sz="quarter" idx="5"/>
          </p:nvPr>
        </p:nvSpPr>
        <p:spPr/>
        <p:txBody>
          <a:bodyPr/>
          <a:lstStyle/>
          <a:p>
            <a:fld id="{10E1368E-9EDC-6E45-BE73-DF6A66943736}" type="slidenum">
              <a:rPr lang="de-DE" altLang="de-DE" smtClean="0"/>
              <a:pPr/>
              <a:t>19</a:t>
            </a:fld>
            <a:endParaRPr lang="de-DE" altLang="de-DE" dirty="0"/>
          </a:p>
        </p:txBody>
      </p:sp>
    </p:spTree>
    <p:extLst>
      <p:ext uri="{BB962C8B-B14F-4D97-AF65-F5344CB8AC3E}">
        <p14:creationId xmlns:p14="http://schemas.microsoft.com/office/powerpoint/2010/main" val="2040842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GB" dirty="0"/>
              <a:t>1. Until now: Look at output of the different models in a model set and consider, which prediction seems the most likely one -&gt; Highly error prone/not precise/possibly many contradictions between single models</a:t>
            </a:r>
          </a:p>
          <a:p>
            <a:r>
              <a:rPr lang="en-GB" dirty="0"/>
              <a:t>-&gt; Introduce Model Ensembles that give one prediction on the basis of multiple models in the Ensemble (Many different methods for ensembles, will have to settle on one for implementation) Most focus in theses will probably be here.</a:t>
            </a:r>
          </a:p>
          <a:p>
            <a:endParaRPr lang="en-GB" dirty="0"/>
          </a:p>
          <a:p>
            <a:r>
              <a:rPr lang="en-GB" dirty="0"/>
              <a:t>2. Until now: Levels pretty static: A level is either reached or not reached -&gt; Unfair comparison/actual differences in one level are too big.</a:t>
            </a:r>
          </a:p>
          <a:p>
            <a:r>
              <a:rPr lang="en-GB" dirty="0"/>
              <a:t>-&gt; Work with sub-levels (finer subdivision of levels, but maybe short-sighted) or work with weights: How much % of a level is reached, how much will one level influence the other upcoming levels?</a:t>
            </a:r>
          </a:p>
          <a:p>
            <a:endParaRPr lang="en-GB" dirty="0"/>
          </a:p>
          <a:p>
            <a:r>
              <a:rPr lang="en-GB" dirty="0"/>
              <a:t>3. Until now: User can only input </a:t>
            </a:r>
            <a:r>
              <a:rPr lang="en-GB" dirty="0" err="1"/>
              <a:t>treshold</a:t>
            </a:r>
            <a:r>
              <a:rPr lang="en-GB" dirty="0"/>
              <a:t>/</a:t>
            </a:r>
            <a:r>
              <a:rPr lang="en-GB" dirty="0" err="1"/>
              <a:t>contraint</a:t>
            </a:r>
            <a:r>
              <a:rPr lang="en-GB" dirty="0"/>
              <a:t> -&gt; Might want to specifically search for models that fulfil certain criteria</a:t>
            </a:r>
          </a:p>
          <a:p>
            <a:r>
              <a:rPr lang="en-GB" dirty="0"/>
              <a:t>-&gt; Filter for models that were trained on same farms/cows/sensor systems. </a:t>
            </a:r>
            <a:r>
              <a:rPr lang="en-GB" dirty="0" err="1"/>
              <a:t>Mayabe</a:t>
            </a:r>
            <a:r>
              <a:rPr lang="en-GB" dirty="0"/>
              <a:t> even filter for certain model algos, but probably not necessary </a:t>
            </a:r>
          </a:p>
          <a:p>
            <a:endParaRPr lang="en-GB" dirty="0"/>
          </a:p>
          <a:p>
            <a:r>
              <a:rPr lang="en-GB" dirty="0"/>
              <a:t>Evaluation: Accuracy, root-mean-squared error, latency, memory footprint</a:t>
            </a:r>
          </a:p>
        </p:txBody>
      </p:sp>
      <p:sp>
        <p:nvSpPr>
          <p:cNvPr id="4" name="Foliennummernplatzhalter 3"/>
          <p:cNvSpPr>
            <a:spLocks noGrp="1"/>
          </p:cNvSpPr>
          <p:nvPr>
            <p:ph type="sldNum" sz="quarter" idx="5"/>
          </p:nvPr>
        </p:nvSpPr>
        <p:spPr/>
        <p:txBody>
          <a:bodyPr/>
          <a:lstStyle/>
          <a:p>
            <a:fld id="{10E1368E-9EDC-6E45-BE73-DF6A66943736}" type="slidenum">
              <a:rPr lang="de-DE" altLang="de-DE" smtClean="0"/>
              <a:pPr/>
              <a:t>3</a:t>
            </a:fld>
            <a:endParaRPr lang="de-DE" altLang="de-DE" dirty="0"/>
          </a:p>
        </p:txBody>
      </p:sp>
    </p:spTree>
    <p:extLst>
      <p:ext uri="{BB962C8B-B14F-4D97-AF65-F5344CB8AC3E}">
        <p14:creationId xmlns:p14="http://schemas.microsoft.com/office/powerpoint/2010/main" val="17927146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GB" dirty="0"/>
              <a:t>1. Until now: Look at output of the different models in a model set and consider, which prediction seems the most likely one -&gt; Highly error prone/not precise/possibly many contradictions between single models</a:t>
            </a:r>
          </a:p>
          <a:p>
            <a:r>
              <a:rPr lang="en-GB" dirty="0"/>
              <a:t>-&gt; Introduce Model Ensembles that give one prediction on the basis of multiple models in the Ensemble (Many different methods for ensembles, will have to settle on one for implementation) Most focus in theses will probably be here.</a:t>
            </a:r>
          </a:p>
          <a:p>
            <a:endParaRPr lang="en-GB" dirty="0"/>
          </a:p>
          <a:p>
            <a:r>
              <a:rPr lang="en-GB" dirty="0"/>
              <a:t>2. Until now: Levels pretty static: A level is either reached or not reached -&gt; Unfair comparison/actual differences in one level are too big.</a:t>
            </a:r>
          </a:p>
          <a:p>
            <a:r>
              <a:rPr lang="en-GB" dirty="0"/>
              <a:t>-&gt; Work with sub-levels (finer subdivision of levels, but maybe short-sighted) or work with weights: How much % of a level is reached, how much will one level influence the other upcoming levels?</a:t>
            </a:r>
          </a:p>
          <a:p>
            <a:endParaRPr lang="en-GB" dirty="0"/>
          </a:p>
          <a:p>
            <a:r>
              <a:rPr lang="en-GB" dirty="0"/>
              <a:t>3. Until now: User can only input </a:t>
            </a:r>
            <a:r>
              <a:rPr lang="en-GB" dirty="0" err="1"/>
              <a:t>treshold</a:t>
            </a:r>
            <a:r>
              <a:rPr lang="en-GB" dirty="0"/>
              <a:t>/</a:t>
            </a:r>
            <a:r>
              <a:rPr lang="en-GB" dirty="0" err="1"/>
              <a:t>contraint</a:t>
            </a:r>
            <a:r>
              <a:rPr lang="en-GB" dirty="0"/>
              <a:t> -&gt; Might want to specifically search for models that fulfil certain criteria</a:t>
            </a:r>
          </a:p>
          <a:p>
            <a:r>
              <a:rPr lang="en-GB" dirty="0"/>
              <a:t>-&gt; Filter for models that were trained on same farms/cows/sensor systems. </a:t>
            </a:r>
            <a:r>
              <a:rPr lang="en-GB" dirty="0" err="1"/>
              <a:t>Mayabe</a:t>
            </a:r>
            <a:r>
              <a:rPr lang="en-GB" dirty="0"/>
              <a:t> even filter for certain model algos, but probably not necessary </a:t>
            </a:r>
          </a:p>
          <a:p>
            <a:endParaRPr lang="en-GB" dirty="0"/>
          </a:p>
          <a:p>
            <a:r>
              <a:rPr lang="en-GB" dirty="0"/>
              <a:t>Evaluation: Accuracy, root-mean-squared error, latency, memory footprint</a:t>
            </a:r>
          </a:p>
        </p:txBody>
      </p:sp>
      <p:sp>
        <p:nvSpPr>
          <p:cNvPr id="4" name="Foliennummernplatzhalter 3"/>
          <p:cNvSpPr>
            <a:spLocks noGrp="1"/>
          </p:cNvSpPr>
          <p:nvPr>
            <p:ph type="sldNum" sz="quarter" idx="5"/>
          </p:nvPr>
        </p:nvSpPr>
        <p:spPr/>
        <p:txBody>
          <a:bodyPr/>
          <a:lstStyle/>
          <a:p>
            <a:fld id="{10E1368E-9EDC-6E45-BE73-DF6A66943736}" type="slidenum">
              <a:rPr lang="de-DE" altLang="de-DE" smtClean="0"/>
              <a:pPr/>
              <a:t>4</a:t>
            </a:fld>
            <a:endParaRPr lang="de-DE" altLang="de-DE" dirty="0"/>
          </a:p>
        </p:txBody>
      </p:sp>
    </p:spTree>
    <p:extLst>
      <p:ext uri="{BB962C8B-B14F-4D97-AF65-F5344CB8AC3E}">
        <p14:creationId xmlns:p14="http://schemas.microsoft.com/office/powerpoint/2010/main" val="31273309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dirty="0"/>
              <a:t>In my case </a:t>
            </a:r>
            <a:r>
              <a:rPr lang="en-GB" dirty="0" err="1"/>
              <a:t>attriburtes</a:t>
            </a:r>
            <a:r>
              <a:rPr lang="en-GB" dirty="0"/>
              <a:t> would e.g. be accuracy and query sharing level.  Using the assigned weight (by user) the overall score is then computed</a:t>
            </a:r>
          </a:p>
        </p:txBody>
      </p:sp>
      <p:sp>
        <p:nvSpPr>
          <p:cNvPr id="4" name="Foliennummernplatzhalter 3"/>
          <p:cNvSpPr>
            <a:spLocks noGrp="1"/>
          </p:cNvSpPr>
          <p:nvPr>
            <p:ph type="sldNum" sz="quarter" idx="5"/>
          </p:nvPr>
        </p:nvSpPr>
        <p:spPr/>
        <p:txBody>
          <a:bodyPr/>
          <a:lstStyle/>
          <a:p>
            <a:fld id="{10E1368E-9EDC-6E45-BE73-DF6A66943736}" type="slidenum">
              <a:rPr lang="de-DE" altLang="de-DE" smtClean="0"/>
              <a:pPr/>
              <a:t>5</a:t>
            </a:fld>
            <a:endParaRPr lang="de-DE" altLang="de-DE" dirty="0"/>
          </a:p>
        </p:txBody>
      </p:sp>
    </p:spTree>
    <p:extLst>
      <p:ext uri="{BB962C8B-B14F-4D97-AF65-F5344CB8AC3E}">
        <p14:creationId xmlns:p14="http://schemas.microsoft.com/office/powerpoint/2010/main" val="42795275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dirty="0"/>
              <a:t>Strict = best possible score when each attribute is </a:t>
            </a:r>
            <a:r>
              <a:rPr lang="en-GB" dirty="0" err="1"/>
              <a:t>maxmimum</a:t>
            </a:r>
            <a:endParaRPr lang="en-GB" dirty="0"/>
          </a:p>
          <a:p>
            <a:r>
              <a:rPr lang="en-GB" dirty="0"/>
              <a:t>Good, if K is not high</a:t>
            </a:r>
          </a:p>
        </p:txBody>
      </p:sp>
      <p:sp>
        <p:nvSpPr>
          <p:cNvPr id="4" name="Foliennummernplatzhalter 3"/>
          <p:cNvSpPr>
            <a:spLocks noGrp="1"/>
          </p:cNvSpPr>
          <p:nvPr>
            <p:ph type="sldNum" sz="quarter" idx="5"/>
          </p:nvPr>
        </p:nvSpPr>
        <p:spPr/>
        <p:txBody>
          <a:bodyPr/>
          <a:lstStyle/>
          <a:p>
            <a:fld id="{10E1368E-9EDC-6E45-BE73-DF6A66943736}" type="slidenum">
              <a:rPr lang="de-DE" altLang="de-DE" smtClean="0"/>
              <a:pPr/>
              <a:t>7</a:t>
            </a:fld>
            <a:endParaRPr lang="de-DE" altLang="de-DE" dirty="0"/>
          </a:p>
        </p:txBody>
      </p:sp>
    </p:spTree>
    <p:extLst>
      <p:ext uri="{BB962C8B-B14F-4D97-AF65-F5344CB8AC3E}">
        <p14:creationId xmlns:p14="http://schemas.microsoft.com/office/powerpoint/2010/main" val="26792952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dirty="0"/>
              <a:t>Strict = best possible score when each attribute is maximum</a:t>
            </a:r>
          </a:p>
          <a:p>
            <a:r>
              <a:rPr lang="en-GB" dirty="0"/>
              <a:t>Good, if K is not high</a:t>
            </a:r>
          </a:p>
        </p:txBody>
      </p:sp>
      <p:sp>
        <p:nvSpPr>
          <p:cNvPr id="4" name="Foliennummernplatzhalter 3"/>
          <p:cNvSpPr>
            <a:spLocks noGrp="1"/>
          </p:cNvSpPr>
          <p:nvPr>
            <p:ph type="sldNum" sz="quarter" idx="5"/>
          </p:nvPr>
        </p:nvSpPr>
        <p:spPr/>
        <p:txBody>
          <a:bodyPr/>
          <a:lstStyle/>
          <a:p>
            <a:fld id="{10E1368E-9EDC-6E45-BE73-DF6A66943736}" type="slidenum">
              <a:rPr lang="de-DE" altLang="de-DE" smtClean="0"/>
              <a:pPr/>
              <a:t>8</a:t>
            </a:fld>
            <a:endParaRPr lang="de-DE" altLang="de-DE" dirty="0"/>
          </a:p>
        </p:txBody>
      </p:sp>
    </p:spTree>
    <p:extLst>
      <p:ext uri="{BB962C8B-B14F-4D97-AF65-F5344CB8AC3E}">
        <p14:creationId xmlns:p14="http://schemas.microsoft.com/office/powerpoint/2010/main" val="38902791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dirty="0"/>
              <a:t>Strict = best possible score when each attribute is </a:t>
            </a:r>
            <a:r>
              <a:rPr lang="en-GB" dirty="0" err="1"/>
              <a:t>maxmimum</a:t>
            </a:r>
            <a:endParaRPr lang="en-GB" dirty="0"/>
          </a:p>
          <a:p>
            <a:r>
              <a:rPr lang="en-GB" dirty="0"/>
              <a:t>Good, if K is not high</a:t>
            </a:r>
          </a:p>
        </p:txBody>
      </p:sp>
      <p:sp>
        <p:nvSpPr>
          <p:cNvPr id="4" name="Foliennummernplatzhalter 3"/>
          <p:cNvSpPr>
            <a:spLocks noGrp="1"/>
          </p:cNvSpPr>
          <p:nvPr>
            <p:ph type="sldNum" sz="quarter" idx="5"/>
          </p:nvPr>
        </p:nvSpPr>
        <p:spPr/>
        <p:txBody>
          <a:bodyPr/>
          <a:lstStyle/>
          <a:p>
            <a:fld id="{10E1368E-9EDC-6E45-BE73-DF6A66943736}" type="slidenum">
              <a:rPr lang="de-DE" altLang="de-DE" smtClean="0"/>
              <a:pPr/>
              <a:t>9</a:t>
            </a:fld>
            <a:endParaRPr lang="de-DE" altLang="de-DE" dirty="0"/>
          </a:p>
        </p:txBody>
      </p:sp>
    </p:spTree>
    <p:extLst>
      <p:ext uri="{BB962C8B-B14F-4D97-AF65-F5344CB8AC3E}">
        <p14:creationId xmlns:p14="http://schemas.microsoft.com/office/powerpoint/2010/main" val="12977952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dirty="0"/>
              <a:t>Only one example of a </a:t>
            </a:r>
            <a:r>
              <a:rPr lang="en-GB" dirty="0" err="1"/>
              <a:t>Treshold</a:t>
            </a:r>
            <a:r>
              <a:rPr lang="en-GB" dirty="0"/>
              <a:t> Algo -&gt; Many different ones available, e.g. Clockwise Algo</a:t>
            </a:r>
          </a:p>
          <a:p>
            <a:endParaRPr lang="en-GB" dirty="0"/>
          </a:p>
        </p:txBody>
      </p:sp>
      <p:sp>
        <p:nvSpPr>
          <p:cNvPr id="4" name="Foliennummernplatzhalter 3"/>
          <p:cNvSpPr>
            <a:spLocks noGrp="1"/>
          </p:cNvSpPr>
          <p:nvPr>
            <p:ph type="sldNum" sz="quarter" idx="5"/>
          </p:nvPr>
        </p:nvSpPr>
        <p:spPr/>
        <p:txBody>
          <a:bodyPr/>
          <a:lstStyle/>
          <a:p>
            <a:fld id="{10E1368E-9EDC-6E45-BE73-DF6A66943736}" type="slidenum">
              <a:rPr lang="de-DE" altLang="de-DE" smtClean="0"/>
              <a:pPr/>
              <a:t>10</a:t>
            </a:fld>
            <a:endParaRPr lang="de-DE" altLang="de-DE" dirty="0"/>
          </a:p>
        </p:txBody>
      </p:sp>
    </p:spTree>
    <p:extLst>
      <p:ext uri="{BB962C8B-B14F-4D97-AF65-F5344CB8AC3E}">
        <p14:creationId xmlns:p14="http://schemas.microsoft.com/office/powerpoint/2010/main" val="36663555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dirty="0"/>
              <a:t>Only one example of a </a:t>
            </a:r>
            <a:r>
              <a:rPr lang="en-GB" dirty="0" err="1"/>
              <a:t>Treshold</a:t>
            </a:r>
            <a:r>
              <a:rPr lang="en-GB" dirty="0"/>
              <a:t> Algo -&gt; Many different ones available, e.g. Clockwise Algo</a:t>
            </a:r>
          </a:p>
          <a:p>
            <a:endParaRPr lang="en-GB" dirty="0"/>
          </a:p>
        </p:txBody>
      </p:sp>
      <p:sp>
        <p:nvSpPr>
          <p:cNvPr id="4" name="Foliennummernplatzhalter 3"/>
          <p:cNvSpPr>
            <a:spLocks noGrp="1"/>
          </p:cNvSpPr>
          <p:nvPr>
            <p:ph type="sldNum" sz="quarter" idx="5"/>
          </p:nvPr>
        </p:nvSpPr>
        <p:spPr/>
        <p:txBody>
          <a:bodyPr/>
          <a:lstStyle/>
          <a:p>
            <a:fld id="{10E1368E-9EDC-6E45-BE73-DF6A66943736}" type="slidenum">
              <a:rPr lang="de-DE" altLang="de-DE" smtClean="0"/>
              <a:pPr/>
              <a:t>11</a:t>
            </a:fld>
            <a:endParaRPr lang="de-DE" altLang="de-DE" dirty="0"/>
          </a:p>
        </p:txBody>
      </p:sp>
    </p:spTree>
    <p:extLst>
      <p:ext uri="{BB962C8B-B14F-4D97-AF65-F5344CB8AC3E}">
        <p14:creationId xmlns:p14="http://schemas.microsoft.com/office/powerpoint/2010/main" val="3512683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685800" y="2130425"/>
            <a:ext cx="7772400" cy="1470025"/>
          </a:xfrm>
          <a:noFill/>
        </p:spPr>
        <p:txBody>
          <a:bodyPr/>
          <a:lstStyle/>
          <a:p>
            <a:r>
              <a:rPr lang="de-DE" dirty="0"/>
              <a:t>Mastertitelformat bearbeiten</a:t>
            </a:r>
          </a:p>
        </p:txBody>
      </p:sp>
      <p:sp>
        <p:nvSpPr>
          <p:cNvPr id="3" name="Untertitel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de-DE"/>
              <a:t>Master-Untertitelformat bearbeiten</a:t>
            </a:r>
          </a:p>
        </p:txBody>
      </p:sp>
    </p:spTree>
    <p:extLst>
      <p:ext uri="{BB962C8B-B14F-4D97-AF65-F5344CB8AC3E}">
        <p14:creationId xmlns:p14="http://schemas.microsoft.com/office/powerpoint/2010/main" val="35096258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4" name="Titel 1"/>
          <p:cNvSpPr>
            <a:spLocks noGrp="1"/>
          </p:cNvSpPr>
          <p:nvPr>
            <p:ph type="title"/>
          </p:nvPr>
        </p:nvSpPr>
        <p:spPr>
          <a:xfrm>
            <a:off x="838200" y="1143000"/>
            <a:ext cx="7467600" cy="1143000"/>
          </a:xfrm>
        </p:spPr>
        <p:txBody>
          <a:bodyPr/>
          <a:lstStyle/>
          <a:p>
            <a:r>
              <a:rPr lang="de-DE"/>
              <a:t>Mastertitelformat bearbeiten</a:t>
            </a:r>
            <a:endParaRPr lang="de-DE" dirty="0"/>
          </a:p>
        </p:txBody>
      </p:sp>
      <p:sp>
        <p:nvSpPr>
          <p:cNvPr id="5" name="Inhaltsplatzhalter 2"/>
          <p:cNvSpPr>
            <a:spLocks noGrp="1"/>
          </p:cNvSpPr>
          <p:nvPr>
            <p:ph idx="1"/>
          </p:nvPr>
        </p:nvSpPr>
        <p:spPr>
          <a:xfrm>
            <a:off x="838200" y="2590800"/>
            <a:ext cx="7467600" cy="355284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41239455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Zwei Inhalte">
    <p:spTree>
      <p:nvGrpSpPr>
        <p:cNvPr id="1" name=""/>
        <p:cNvGrpSpPr/>
        <p:nvPr/>
      </p:nvGrpSpPr>
      <p:grpSpPr>
        <a:xfrm>
          <a:off x="0" y="0"/>
          <a:ext cx="0" cy="0"/>
          <a:chOff x="0" y="0"/>
          <a:chExt cx="0" cy="0"/>
        </a:xfrm>
      </p:grpSpPr>
      <p:sp>
        <p:nvSpPr>
          <p:cNvPr id="5" name="Titel 1"/>
          <p:cNvSpPr>
            <a:spLocks noGrp="1"/>
          </p:cNvSpPr>
          <p:nvPr>
            <p:ph type="title"/>
          </p:nvPr>
        </p:nvSpPr>
        <p:spPr>
          <a:xfrm>
            <a:off x="838200" y="1143000"/>
            <a:ext cx="7467600" cy="1143000"/>
          </a:xfrm>
        </p:spPr>
        <p:txBody>
          <a:bodyPr/>
          <a:lstStyle/>
          <a:p>
            <a:r>
              <a:rPr lang="de-DE"/>
              <a:t>Mastertitelformat bearbeiten</a:t>
            </a:r>
            <a:endParaRPr lang="de-DE" dirty="0"/>
          </a:p>
        </p:txBody>
      </p:sp>
      <p:sp>
        <p:nvSpPr>
          <p:cNvPr id="6" name="Inhaltsplatzhalter 2"/>
          <p:cNvSpPr>
            <a:spLocks noGrp="1"/>
          </p:cNvSpPr>
          <p:nvPr>
            <p:ph sz="half" idx="1"/>
          </p:nvPr>
        </p:nvSpPr>
        <p:spPr>
          <a:xfrm>
            <a:off x="838200" y="2395550"/>
            <a:ext cx="3657600" cy="3748094"/>
          </a:xfrm>
        </p:spPr>
        <p:txBody>
          <a:bodyPr/>
          <a:lstStyle>
            <a:lvl1pPr>
              <a:defRPr sz="2200"/>
            </a:lvl1pPr>
            <a:lvl2pPr>
              <a:defRPr sz="2000"/>
            </a:lvl2pPr>
            <a:lvl3pPr>
              <a:defRPr sz="1800"/>
            </a:lvl3pPr>
            <a:lvl4pPr>
              <a:defRPr sz="1600"/>
            </a:lvl4pPr>
            <a:lvl5pPr>
              <a:defRPr sz="1400"/>
            </a:lvl5pPr>
            <a:lvl6pPr>
              <a:defRPr sz="1800"/>
            </a:lvl6pPr>
            <a:lvl7pPr>
              <a:defRPr sz="1800"/>
            </a:lvl7pPr>
            <a:lvl8pPr>
              <a:defRPr sz="1800"/>
            </a:lvl8pPr>
            <a:lvl9pPr>
              <a:defRPr sz="18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7" name="Inhaltsplatzhalter 3"/>
          <p:cNvSpPr>
            <a:spLocks noGrp="1"/>
          </p:cNvSpPr>
          <p:nvPr>
            <p:ph sz="half" idx="2"/>
          </p:nvPr>
        </p:nvSpPr>
        <p:spPr>
          <a:xfrm>
            <a:off x="4648200" y="2395550"/>
            <a:ext cx="3657600" cy="3748094"/>
          </a:xfrm>
        </p:spPr>
        <p:txBody>
          <a:bodyPr/>
          <a:lstStyle>
            <a:lvl1pPr>
              <a:defRPr sz="2200"/>
            </a:lvl1pPr>
            <a:lvl2pPr>
              <a:defRPr sz="2000"/>
            </a:lvl2pPr>
            <a:lvl3pPr>
              <a:defRPr sz="1800"/>
            </a:lvl3pPr>
            <a:lvl4pPr>
              <a:defRPr sz="1600"/>
            </a:lvl4pPr>
            <a:lvl5pPr>
              <a:defRPr sz="1400"/>
            </a:lvl5pPr>
            <a:lvl6pPr>
              <a:defRPr sz="1800"/>
            </a:lvl6pPr>
            <a:lvl7pPr>
              <a:defRPr sz="1800"/>
            </a:lvl7pPr>
            <a:lvl8pPr>
              <a:defRPr sz="1800"/>
            </a:lvl8pPr>
            <a:lvl9pPr>
              <a:defRPr sz="18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42404277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Vergleich">
    <p:spTree>
      <p:nvGrpSpPr>
        <p:cNvPr id="1" name=""/>
        <p:cNvGrpSpPr/>
        <p:nvPr/>
      </p:nvGrpSpPr>
      <p:grpSpPr>
        <a:xfrm>
          <a:off x="0" y="0"/>
          <a:ext cx="0" cy="0"/>
          <a:chOff x="0" y="0"/>
          <a:chExt cx="0" cy="0"/>
        </a:xfrm>
      </p:grpSpPr>
      <p:sp>
        <p:nvSpPr>
          <p:cNvPr id="7" name="Titel 1"/>
          <p:cNvSpPr>
            <a:spLocks noGrp="1"/>
          </p:cNvSpPr>
          <p:nvPr>
            <p:ph type="title"/>
          </p:nvPr>
        </p:nvSpPr>
        <p:spPr>
          <a:xfrm>
            <a:off x="457200" y="1131894"/>
            <a:ext cx="8229600" cy="1143000"/>
          </a:xfrm>
        </p:spPr>
        <p:txBody>
          <a:bodyPr/>
          <a:lstStyle>
            <a:lvl1pPr>
              <a:defRPr/>
            </a:lvl1pPr>
          </a:lstStyle>
          <a:p>
            <a:r>
              <a:rPr lang="de-DE"/>
              <a:t>Mastertitelformat bearbeiten</a:t>
            </a:r>
            <a:endParaRPr lang="de-DE" dirty="0"/>
          </a:p>
        </p:txBody>
      </p:sp>
      <p:sp>
        <p:nvSpPr>
          <p:cNvPr id="8" name="Textplatzhalter 2"/>
          <p:cNvSpPr>
            <a:spLocks noGrp="1"/>
          </p:cNvSpPr>
          <p:nvPr>
            <p:ph type="body" idx="1"/>
          </p:nvPr>
        </p:nvSpPr>
        <p:spPr>
          <a:xfrm>
            <a:off x="457200" y="2392369"/>
            <a:ext cx="4040188" cy="639762"/>
          </a:xfrm>
        </p:spPr>
        <p:txBody>
          <a:bodyPr anchor="b"/>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9" name="Inhaltsplatzhalter 3"/>
          <p:cNvSpPr>
            <a:spLocks noGrp="1"/>
          </p:cNvSpPr>
          <p:nvPr>
            <p:ph sz="half" idx="2"/>
          </p:nvPr>
        </p:nvSpPr>
        <p:spPr>
          <a:xfrm>
            <a:off x="457200" y="3032131"/>
            <a:ext cx="4040188" cy="3325827"/>
          </a:xfrm>
        </p:spPr>
        <p:txBody>
          <a:bodyPr/>
          <a:lstStyle>
            <a:lvl1pPr>
              <a:defRPr sz="2200"/>
            </a:lvl1pPr>
            <a:lvl2pPr>
              <a:defRPr sz="2000"/>
            </a:lvl2pPr>
            <a:lvl3pPr>
              <a:defRPr sz="1800"/>
            </a:lvl3pPr>
            <a:lvl4pPr>
              <a:defRPr sz="1600"/>
            </a:lvl4pPr>
            <a:lvl5pPr>
              <a:defRPr sz="1400"/>
            </a:lvl5pPr>
            <a:lvl6pPr>
              <a:defRPr sz="1600"/>
            </a:lvl6pPr>
            <a:lvl7pPr>
              <a:defRPr sz="1600"/>
            </a:lvl7pPr>
            <a:lvl8pPr>
              <a:defRPr sz="1600"/>
            </a:lvl8pPr>
            <a:lvl9pPr>
              <a:defRPr sz="16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10" name="Textplatzhalter 4"/>
          <p:cNvSpPr>
            <a:spLocks noGrp="1"/>
          </p:cNvSpPr>
          <p:nvPr>
            <p:ph type="body" sz="quarter" idx="3"/>
          </p:nvPr>
        </p:nvSpPr>
        <p:spPr>
          <a:xfrm>
            <a:off x="4645025" y="2392369"/>
            <a:ext cx="4041775" cy="639762"/>
          </a:xfrm>
        </p:spPr>
        <p:txBody>
          <a:bodyPr anchor="b"/>
          <a:lstStyle>
            <a:lvl1pPr marL="0" indent="0">
              <a:buNone/>
              <a:defRPr sz="22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11" name="Inhaltsplatzhalter 5"/>
          <p:cNvSpPr>
            <a:spLocks noGrp="1"/>
          </p:cNvSpPr>
          <p:nvPr>
            <p:ph sz="quarter" idx="4"/>
          </p:nvPr>
        </p:nvSpPr>
        <p:spPr>
          <a:xfrm>
            <a:off x="4645025" y="3032131"/>
            <a:ext cx="4041775" cy="3325827"/>
          </a:xfrm>
        </p:spPr>
        <p:txBody>
          <a:bodyPr/>
          <a:lstStyle>
            <a:lvl1pPr>
              <a:defRPr sz="2200"/>
            </a:lvl1pPr>
            <a:lvl2pPr>
              <a:defRPr sz="2000"/>
            </a:lvl2pPr>
            <a:lvl3pPr>
              <a:defRPr sz="1800"/>
            </a:lvl3pPr>
            <a:lvl4pPr>
              <a:defRPr sz="1600"/>
            </a:lvl4pPr>
            <a:lvl5pPr>
              <a:defRPr sz="1400"/>
            </a:lvl5pPr>
            <a:lvl6pPr>
              <a:defRPr sz="1600"/>
            </a:lvl6pPr>
            <a:lvl7pPr>
              <a:defRPr sz="1600"/>
            </a:lvl7pPr>
            <a:lvl8pPr>
              <a:defRPr sz="1600"/>
            </a:lvl8pPr>
            <a:lvl9pPr>
              <a:defRPr sz="16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Tree>
    <p:extLst>
      <p:ext uri="{BB962C8B-B14F-4D97-AF65-F5344CB8AC3E}">
        <p14:creationId xmlns:p14="http://schemas.microsoft.com/office/powerpoint/2010/main" val="13067796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Tree>
    <p:extLst>
      <p:ext uri="{BB962C8B-B14F-4D97-AF65-F5344CB8AC3E}">
        <p14:creationId xmlns:p14="http://schemas.microsoft.com/office/powerpoint/2010/main" val="27041844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7500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nhalt mit Überschrift">
    <p:spTree>
      <p:nvGrpSpPr>
        <p:cNvPr id="1" name=""/>
        <p:cNvGrpSpPr/>
        <p:nvPr/>
      </p:nvGrpSpPr>
      <p:grpSpPr>
        <a:xfrm>
          <a:off x="0" y="0"/>
          <a:ext cx="0" cy="0"/>
          <a:chOff x="0" y="0"/>
          <a:chExt cx="0" cy="0"/>
        </a:xfrm>
      </p:grpSpPr>
      <p:sp>
        <p:nvSpPr>
          <p:cNvPr id="5" name="Titel 1"/>
          <p:cNvSpPr>
            <a:spLocks noGrp="1"/>
          </p:cNvSpPr>
          <p:nvPr>
            <p:ph type="title"/>
          </p:nvPr>
        </p:nvSpPr>
        <p:spPr>
          <a:xfrm>
            <a:off x="457200" y="1004911"/>
            <a:ext cx="3008313" cy="1162050"/>
          </a:xfrm>
        </p:spPr>
        <p:txBody>
          <a:bodyPr anchor="b"/>
          <a:lstStyle>
            <a:lvl1pPr algn="l">
              <a:defRPr sz="2000" b="1"/>
            </a:lvl1pPr>
          </a:lstStyle>
          <a:p>
            <a:r>
              <a:rPr lang="de-DE"/>
              <a:t>Mastertitelformat bearbeiten</a:t>
            </a:r>
            <a:endParaRPr lang="de-DE" dirty="0"/>
          </a:p>
        </p:txBody>
      </p:sp>
      <p:sp>
        <p:nvSpPr>
          <p:cNvPr id="6" name="Inhaltsplatzhalter 2"/>
          <p:cNvSpPr>
            <a:spLocks noGrp="1"/>
          </p:cNvSpPr>
          <p:nvPr>
            <p:ph idx="1"/>
          </p:nvPr>
        </p:nvSpPr>
        <p:spPr>
          <a:xfrm>
            <a:off x="3575050" y="1000108"/>
            <a:ext cx="5111750" cy="5286412"/>
          </a:xfrm>
        </p:spPr>
        <p:txBody>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7" name="Textplatzhalter 3"/>
          <p:cNvSpPr>
            <a:spLocks noGrp="1"/>
          </p:cNvSpPr>
          <p:nvPr>
            <p:ph type="body" sz="half" idx="2"/>
          </p:nvPr>
        </p:nvSpPr>
        <p:spPr>
          <a:xfrm>
            <a:off x="457200" y="2166961"/>
            <a:ext cx="3008313" cy="411955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Tree>
    <p:extLst>
      <p:ext uri="{BB962C8B-B14F-4D97-AF65-F5344CB8AC3E}">
        <p14:creationId xmlns:p14="http://schemas.microsoft.com/office/powerpoint/2010/main" val="35062210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enutzerdefiniertes Layou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Mastertitelformat bearbeiten</a:t>
            </a:r>
          </a:p>
        </p:txBody>
      </p:sp>
      <p:sp>
        <p:nvSpPr>
          <p:cNvPr id="5" name="Inhaltsplatzhalter 4"/>
          <p:cNvSpPr>
            <a:spLocks noGrp="1"/>
          </p:cNvSpPr>
          <p:nvPr>
            <p:ph idx="1"/>
          </p:nvPr>
        </p:nvSpPr>
        <p:spPr>
          <a:xfrm>
            <a:off x="838200" y="2590800"/>
            <a:ext cx="7467600" cy="3552825"/>
          </a:xfrm>
        </p:spPr>
        <p:txBody>
          <a:bodyPr/>
          <a:lstStyle/>
          <a:p>
            <a:pPr lvl="0"/>
            <a:r>
              <a:rPr lang="de-DE"/>
              <a:t>Mastertextformat bearbeiten</a:t>
            </a:r>
          </a:p>
        </p:txBody>
      </p:sp>
    </p:spTree>
    <p:extLst>
      <p:ext uri="{BB962C8B-B14F-4D97-AF65-F5344CB8AC3E}">
        <p14:creationId xmlns:p14="http://schemas.microsoft.com/office/powerpoint/2010/main" val="25894998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ild mit Überschrift">
    <p:spTree>
      <p:nvGrpSpPr>
        <p:cNvPr id="1" name=""/>
        <p:cNvGrpSpPr/>
        <p:nvPr/>
      </p:nvGrpSpPr>
      <p:grpSpPr>
        <a:xfrm>
          <a:off x="0" y="0"/>
          <a:ext cx="0" cy="0"/>
          <a:chOff x="0" y="0"/>
          <a:chExt cx="0" cy="0"/>
        </a:xfrm>
      </p:grpSpPr>
      <p:sp>
        <p:nvSpPr>
          <p:cNvPr id="5" name="Titel 1"/>
          <p:cNvSpPr>
            <a:spLocks noGrp="1"/>
          </p:cNvSpPr>
          <p:nvPr>
            <p:ph type="title"/>
          </p:nvPr>
        </p:nvSpPr>
        <p:spPr>
          <a:xfrm>
            <a:off x="1792288" y="4800600"/>
            <a:ext cx="5486400" cy="566738"/>
          </a:xfrm>
        </p:spPr>
        <p:txBody>
          <a:bodyPr anchor="b"/>
          <a:lstStyle>
            <a:lvl1pPr algn="l">
              <a:defRPr sz="2000" b="1"/>
            </a:lvl1pPr>
          </a:lstStyle>
          <a:p>
            <a:r>
              <a:rPr lang="de-DE"/>
              <a:t>Mastertitelformat bearbeiten</a:t>
            </a:r>
            <a:endParaRPr lang="de-DE" dirty="0"/>
          </a:p>
        </p:txBody>
      </p:sp>
      <p:sp>
        <p:nvSpPr>
          <p:cNvPr id="6" name="Bildplatzhalter 2"/>
          <p:cNvSpPr>
            <a:spLocks noGrp="1"/>
          </p:cNvSpPr>
          <p:nvPr>
            <p:ph type="pic" idx="1"/>
          </p:nvPr>
        </p:nvSpPr>
        <p:spPr>
          <a:xfrm>
            <a:off x="1792288" y="1142983"/>
            <a:ext cx="5486400" cy="3584591"/>
          </a:xfrm>
        </p:spPr>
        <p:txBody>
          <a:bodyPr>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de-DE" noProof="0" dirty="0"/>
              <a:t>Bild durch Klicken auf Symbol hinzufügen</a:t>
            </a:r>
          </a:p>
        </p:txBody>
      </p:sp>
      <p:sp>
        <p:nvSpPr>
          <p:cNvPr id="7" name="Textplatzhalt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Tree>
    <p:extLst>
      <p:ext uri="{BB962C8B-B14F-4D97-AF65-F5344CB8AC3E}">
        <p14:creationId xmlns:p14="http://schemas.microsoft.com/office/powerpoint/2010/main" val="5108877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Grafik 6" descr="ub-cd-ppt-back02-5_grau.gif">
            <a:extLst>
              <a:ext uri="{FF2B5EF4-FFF2-40B4-BE49-F238E27FC236}">
                <a16:creationId xmlns:a16="http://schemas.microsoft.com/office/drawing/2014/main" id="{C111B2DB-2DDE-3AC7-65EE-DFC0789A5C19}"/>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7" name="Grafik 7" descr="ub-cd-ppt-back02-5.gif">
            <a:extLst>
              <a:ext uri="{FF2B5EF4-FFF2-40B4-BE49-F238E27FC236}">
                <a16:creationId xmlns:a16="http://schemas.microsoft.com/office/drawing/2014/main" id="{67BD95A5-7828-F23E-4379-BD4746D5191B}"/>
              </a:ext>
            </a:extLst>
          </p:cNvPr>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hidden">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8" name="Rectangle 2">
            <a:extLst>
              <a:ext uri="{FF2B5EF4-FFF2-40B4-BE49-F238E27FC236}">
                <a16:creationId xmlns:a16="http://schemas.microsoft.com/office/drawing/2014/main" id="{E055067A-1D65-CBDB-4B4A-FD34F5248B55}"/>
              </a:ext>
            </a:extLst>
          </p:cNvPr>
          <p:cNvSpPr>
            <a:spLocks noGrp="1" noChangeArrowheads="1"/>
          </p:cNvSpPr>
          <p:nvPr>
            <p:ph type="title"/>
          </p:nvPr>
        </p:nvSpPr>
        <p:spPr bwMode="auto">
          <a:xfrm>
            <a:off x="838200" y="1143000"/>
            <a:ext cx="7467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de-DE" altLang="de-DE"/>
              <a:t>Klicken Sie, um das Titelformat</a:t>
            </a:r>
            <a:br>
              <a:rPr lang="de-DE" altLang="de-DE"/>
            </a:br>
            <a:r>
              <a:rPr lang="de-DE" altLang="de-DE"/>
              <a:t>zu bearbeiten</a:t>
            </a:r>
          </a:p>
        </p:txBody>
      </p:sp>
      <p:sp>
        <p:nvSpPr>
          <p:cNvPr id="1029" name="Rectangle 3">
            <a:extLst>
              <a:ext uri="{FF2B5EF4-FFF2-40B4-BE49-F238E27FC236}">
                <a16:creationId xmlns:a16="http://schemas.microsoft.com/office/drawing/2014/main" id="{1181D0C4-862C-8155-CD0F-85553797EBFC}"/>
              </a:ext>
            </a:extLst>
          </p:cNvPr>
          <p:cNvSpPr>
            <a:spLocks noGrp="1" noChangeArrowheads="1"/>
          </p:cNvSpPr>
          <p:nvPr>
            <p:ph type="body" idx="1"/>
          </p:nvPr>
        </p:nvSpPr>
        <p:spPr bwMode="auto">
          <a:xfrm>
            <a:off x="838200" y="2590800"/>
            <a:ext cx="7467600" cy="281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de-DE" altLang="de-DE"/>
              <a:t>Klicken Sie, um die Formate des Vorlagentextes zu bearbeiten</a:t>
            </a:r>
          </a:p>
          <a:p>
            <a:pPr lvl="1"/>
            <a:r>
              <a:rPr lang="de-DE" altLang="de-DE"/>
              <a:t>Zweite Ebene</a:t>
            </a:r>
          </a:p>
          <a:p>
            <a:pPr lvl="2"/>
            <a:r>
              <a:rPr lang="de-DE" altLang="de-DE"/>
              <a:t>Dritte Ebene</a:t>
            </a:r>
          </a:p>
          <a:p>
            <a:pPr lvl="3"/>
            <a:r>
              <a:rPr lang="de-DE" altLang="de-DE"/>
              <a:t>Vierte Ebene</a:t>
            </a:r>
          </a:p>
          <a:p>
            <a:pPr lvl="4"/>
            <a:r>
              <a:rPr lang="de-DE" altLang="de-DE"/>
              <a:t>Fünfte Ebene</a:t>
            </a:r>
          </a:p>
        </p:txBody>
      </p:sp>
      <p:sp>
        <p:nvSpPr>
          <p:cNvPr id="1030" name="Rectangle 23">
            <a:extLst>
              <a:ext uri="{FF2B5EF4-FFF2-40B4-BE49-F238E27FC236}">
                <a16:creationId xmlns:a16="http://schemas.microsoft.com/office/drawing/2014/main" id="{6B6C2418-9E53-CD27-DAEA-97777C574350}"/>
              </a:ext>
            </a:extLst>
          </p:cNvPr>
          <p:cNvSpPr>
            <a:spLocks noChangeArrowheads="1"/>
          </p:cNvSpPr>
          <p:nvPr/>
        </p:nvSpPr>
        <p:spPr bwMode="auto">
          <a:xfrm>
            <a:off x="7924800" y="6557963"/>
            <a:ext cx="10668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Times New Roman" panose="02020603050405020304" pitchFamily="18" charset="0"/>
                <a:cs typeface="Arial" panose="020B0604020202020204" pitchFamily="34" charset="0"/>
              </a:defRPr>
            </a:lvl1pPr>
            <a:lvl2pPr marL="742950" indent="-285750" eaLnBrk="0" hangingPunct="0">
              <a:defRPr sz="2400">
                <a:solidFill>
                  <a:schemeClr val="tx1"/>
                </a:solidFill>
                <a:latin typeface="Times New Roman" panose="02020603050405020304" pitchFamily="18" charset="0"/>
                <a:cs typeface="Arial" panose="020B0604020202020204" pitchFamily="34" charset="0"/>
              </a:defRPr>
            </a:lvl2pPr>
            <a:lvl3pPr marL="1143000" indent="-228600" eaLnBrk="0" hangingPunct="0">
              <a:defRPr sz="2400">
                <a:solidFill>
                  <a:schemeClr val="tx1"/>
                </a:solidFill>
                <a:latin typeface="Times New Roman" panose="02020603050405020304" pitchFamily="18" charset="0"/>
                <a:cs typeface="Arial" panose="020B0604020202020204" pitchFamily="34" charset="0"/>
              </a:defRPr>
            </a:lvl3pPr>
            <a:lvl4pPr marL="1600200" indent="-228600" eaLnBrk="0" hangingPunct="0">
              <a:defRPr sz="2400">
                <a:solidFill>
                  <a:schemeClr val="tx1"/>
                </a:solidFill>
                <a:latin typeface="Times New Roman" panose="02020603050405020304" pitchFamily="18" charset="0"/>
                <a:cs typeface="Arial" panose="020B0604020202020204" pitchFamily="34" charset="0"/>
              </a:defRPr>
            </a:lvl4pPr>
            <a:lvl5pPr marL="2057400" indent="-228600" eaLnBrk="0" hangingPunct="0">
              <a:defRPr sz="2400">
                <a:solidFill>
                  <a:schemeClr val="tx1"/>
                </a:solidFill>
                <a:latin typeface="Times New Roman" panose="02020603050405020304" pitchFamily="18" charset="0"/>
                <a:cs typeface="Arial" panose="020B0604020202020204" pitchFamily="34"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cs typeface="Arial" panose="020B0604020202020204" pitchFamily="34"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cs typeface="Arial" panose="020B0604020202020204" pitchFamily="34"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cs typeface="Arial" panose="020B0604020202020204" pitchFamily="34"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cs typeface="Arial" panose="020B0604020202020204" pitchFamily="34" charset="0"/>
              </a:defRPr>
            </a:lvl9pPr>
          </a:lstStyle>
          <a:p>
            <a:pPr algn="r" eaLnBrk="1" hangingPunct="1"/>
            <a:r>
              <a:rPr lang="de-DE" altLang="de-DE" sz="900" dirty="0">
                <a:solidFill>
                  <a:srgbClr val="00407A"/>
                </a:solidFill>
                <a:latin typeface="Arial" panose="020B0604020202020204" pitchFamily="34" charset="0"/>
              </a:rPr>
              <a:t>S. </a:t>
            </a:r>
            <a:fld id="{17B98186-34A0-C740-A293-57E6382B0C39}" type="slidenum">
              <a:rPr lang="de-DE" altLang="de-DE" sz="900">
                <a:solidFill>
                  <a:srgbClr val="00407A"/>
                </a:solidFill>
                <a:latin typeface="Arial" panose="020B0604020202020204" pitchFamily="34" charset="0"/>
              </a:rPr>
              <a:pPr algn="r" eaLnBrk="1" hangingPunct="1"/>
              <a:t>‹Nr.›</a:t>
            </a:fld>
            <a:endParaRPr lang="de-DE" altLang="de-DE" sz="900" dirty="0">
              <a:solidFill>
                <a:srgbClr val="00407A"/>
              </a:solidFill>
              <a:latin typeface="Arial" panose="020B0604020202020204" pitchFamily="34" charset="0"/>
            </a:endParaRPr>
          </a:p>
        </p:txBody>
      </p:sp>
      <p:sp>
        <p:nvSpPr>
          <p:cNvPr id="1031" name="Rectangle 23">
            <a:extLst>
              <a:ext uri="{FF2B5EF4-FFF2-40B4-BE49-F238E27FC236}">
                <a16:creationId xmlns:a16="http://schemas.microsoft.com/office/drawing/2014/main" id="{C980A2AC-9D55-AE5A-7068-4D90B1E2478A}"/>
              </a:ext>
            </a:extLst>
          </p:cNvPr>
          <p:cNvSpPr>
            <a:spLocks noChangeArrowheads="1"/>
          </p:cNvSpPr>
          <p:nvPr/>
        </p:nvSpPr>
        <p:spPr bwMode="auto">
          <a:xfrm>
            <a:off x="152400" y="6557963"/>
            <a:ext cx="75438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Times New Roman" pitchFamily="18" charset="0"/>
                <a:cs typeface="Arial" charset="0"/>
              </a:defRPr>
            </a:lvl1pPr>
            <a:lvl2pPr marL="742950" indent="-285750" eaLnBrk="0" hangingPunct="0">
              <a:defRPr sz="2400">
                <a:solidFill>
                  <a:schemeClr val="tx1"/>
                </a:solidFill>
                <a:latin typeface="Times New Roman" pitchFamily="18" charset="0"/>
                <a:cs typeface="Arial" charset="0"/>
              </a:defRPr>
            </a:lvl2pPr>
            <a:lvl3pPr marL="1143000" indent="-228600" eaLnBrk="0" hangingPunct="0">
              <a:defRPr sz="2400">
                <a:solidFill>
                  <a:schemeClr val="tx1"/>
                </a:solidFill>
                <a:latin typeface="Times New Roman" pitchFamily="18" charset="0"/>
                <a:cs typeface="Arial" charset="0"/>
              </a:defRPr>
            </a:lvl3pPr>
            <a:lvl4pPr marL="1600200" indent="-228600" eaLnBrk="0" hangingPunct="0">
              <a:defRPr sz="2400">
                <a:solidFill>
                  <a:schemeClr val="tx1"/>
                </a:solidFill>
                <a:latin typeface="Times New Roman" pitchFamily="18" charset="0"/>
                <a:cs typeface="Arial" charset="0"/>
              </a:defRPr>
            </a:lvl4pPr>
            <a:lvl5pPr marL="2057400" indent="-228600" eaLnBrk="0" hangingPunct="0">
              <a:defRPr sz="2400">
                <a:solidFill>
                  <a:schemeClr val="tx1"/>
                </a:solidFill>
                <a:latin typeface="Times New Roman" pitchFamily="18" charset="0"/>
                <a:cs typeface="Arial" charset="0"/>
              </a:defRPr>
            </a:lvl5pPr>
            <a:lvl6pPr marL="2514600" indent="-228600" eaLnBrk="0" fontAlgn="base" hangingPunct="0">
              <a:spcBef>
                <a:spcPct val="0"/>
              </a:spcBef>
              <a:spcAft>
                <a:spcPct val="0"/>
              </a:spcAft>
              <a:defRPr sz="2400">
                <a:solidFill>
                  <a:schemeClr val="tx1"/>
                </a:solidFill>
                <a:latin typeface="Times New Roman" pitchFamily="18" charset="0"/>
                <a:cs typeface="Arial" charset="0"/>
              </a:defRPr>
            </a:lvl6pPr>
            <a:lvl7pPr marL="2971800" indent="-228600" eaLnBrk="0" fontAlgn="base" hangingPunct="0">
              <a:spcBef>
                <a:spcPct val="0"/>
              </a:spcBef>
              <a:spcAft>
                <a:spcPct val="0"/>
              </a:spcAft>
              <a:defRPr sz="2400">
                <a:solidFill>
                  <a:schemeClr val="tx1"/>
                </a:solidFill>
                <a:latin typeface="Times New Roman" pitchFamily="18" charset="0"/>
                <a:cs typeface="Arial" charset="0"/>
              </a:defRPr>
            </a:lvl7pPr>
            <a:lvl8pPr marL="3429000" indent="-228600" eaLnBrk="0" fontAlgn="base" hangingPunct="0">
              <a:spcBef>
                <a:spcPct val="0"/>
              </a:spcBef>
              <a:spcAft>
                <a:spcPct val="0"/>
              </a:spcAft>
              <a:defRPr sz="2400">
                <a:solidFill>
                  <a:schemeClr val="tx1"/>
                </a:solidFill>
                <a:latin typeface="Times New Roman" pitchFamily="18" charset="0"/>
                <a:cs typeface="Arial" charset="0"/>
              </a:defRPr>
            </a:lvl8pPr>
            <a:lvl9pPr marL="3886200" indent="-228600" eaLnBrk="0" fontAlgn="base" hangingPunct="0">
              <a:spcBef>
                <a:spcPct val="0"/>
              </a:spcBef>
              <a:spcAft>
                <a:spcPct val="0"/>
              </a:spcAft>
              <a:defRPr sz="2400">
                <a:solidFill>
                  <a:schemeClr val="tx1"/>
                </a:solidFill>
                <a:latin typeface="Times New Roman" pitchFamily="18" charset="0"/>
                <a:cs typeface="Arial" charset="0"/>
              </a:defRPr>
            </a:lvl9pPr>
          </a:lstStyle>
          <a:p>
            <a:pPr eaLnBrk="1" hangingPunct="1">
              <a:defRPr/>
            </a:pPr>
            <a:r>
              <a:rPr lang="de-DE" altLang="de-DE" sz="900" dirty="0">
                <a:solidFill>
                  <a:srgbClr val="00407A"/>
                </a:solidFill>
                <a:latin typeface="Arial" charset="0"/>
              </a:rPr>
              <a:t>Model Set Retrieval | Niklas Diller | Chair </a:t>
            </a:r>
            <a:r>
              <a:rPr lang="de-DE" altLang="de-DE" sz="900" dirty="0" err="1">
                <a:solidFill>
                  <a:srgbClr val="00407A"/>
                </a:solidFill>
                <a:latin typeface="Arial" charset="0"/>
              </a:rPr>
              <a:t>of</a:t>
            </a:r>
            <a:r>
              <a:rPr lang="de-DE" altLang="de-DE" sz="900" dirty="0">
                <a:solidFill>
                  <a:srgbClr val="00407A"/>
                </a:solidFill>
                <a:latin typeface="Arial" charset="0"/>
              </a:rPr>
              <a:t> Mobile Systems</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l" rtl="0" eaLnBrk="1" fontAlgn="base" hangingPunct="1">
        <a:spcBef>
          <a:spcPct val="0"/>
        </a:spcBef>
        <a:spcAft>
          <a:spcPct val="0"/>
        </a:spcAft>
        <a:defRPr sz="2800">
          <a:solidFill>
            <a:srgbClr val="00407A"/>
          </a:solidFill>
          <a:latin typeface="Arial" charset="0"/>
          <a:ea typeface="+mj-ea"/>
          <a:cs typeface="+mj-cs"/>
        </a:defRPr>
      </a:lvl1pPr>
      <a:lvl2pPr algn="l" rtl="0" eaLnBrk="1" fontAlgn="base" hangingPunct="1">
        <a:spcBef>
          <a:spcPct val="0"/>
        </a:spcBef>
        <a:spcAft>
          <a:spcPct val="0"/>
        </a:spcAft>
        <a:defRPr sz="2800">
          <a:solidFill>
            <a:srgbClr val="00407A"/>
          </a:solidFill>
          <a:latin typeface="Arial" charset="0"/>
        </a:defRPr>
      </a:lvl2pPr>
      <a:lvl3pPr algn="l" rtl="0" eaLnBrk="1" fontAlgn="base" hangingPunct="1">
        <a:spcBef>
          <a:spcPct val="0"/>
        </a:spcBef>
        <a:spcAft>
          <a:spcPct val="0"/>
        </a:spcAft>
        <a:defRPr sz="2800">
          <a:solidFill>
            <a:srgbClr val="00407A"/>
          </a:solidFill>
          <a:latin typeface="Arial" charset="0"/>
        </a:defRPr>
      </a:lvl3pPr>
      <a:lvl4pPr algn="l" rtl="0" eaLnBrk="1" fontAlgn="base" hangingPunct="1">
        <a:spcBef>
          <a:spcPct val="0"/>
        </a:spcBef>
        <a:spcAft>
          <a:spcPct val="0"/>
        </a:spcAft>
        <a:defRPr sz="2800">
          <a:solidFill>
            <a:srgbClr val="00407A"/>
          </a:solidFill>
          <a:latin typeface="Arial" charset="0"/>
        </a:defRPr>
      </a:lvl4pPr>
      <a:lvl5pPr algn="l" rtl="0" eaLnBrk="1" fontAlgn="base" hangingPunct="1">
        <a:spcBef>
          <a:spcPct val="0"/>
        </a:spcBef>
        <a:spcAft>
          <a:spcPct val="0"/>
        </a:spcAft>
        <a:defRPr sz="2800">
          <a:solidFill>
            <a:srgbClr val="00407A"/>
          </a:solidFill>
          <a:latin typeface="Arial" charset="0"/>
        </a:defRPr>
      </a:lvl5pPr>
      <a:lvl6pPr marL="457200" algn="l" rtl="0" eaLnBrk="1" fontAlgn="base" hangingPunct="1">
        <a:spcBef>
          <a:spcPct val="0"/>
        </a:spcBef>
        <a:spcAft>
          <a:spcPct val="0"/>
        </a:spcAft>
        <a:defRPr sz="2800" b="1">
          <a:solidFill>
            <a:srgbClr val="00407A"/>
          </a:solidFill>
          <a:latin typeface="UB Scala" pitchFamily="2" charset="0"/>
        </a:defRPr>
      </a:lvl6pPr>
      <a:lvl7pPr marL="914400" algn="l" rtl="0" eaLnBrk="1" fontAlgn="base" hangingPunct="1">
        <a:spcBef>
          <a:spcPct val="0"/>
        </a:spcBef>
        <a:spcAft>
          <a:spcPct val="0"/>
        </a:spcAft>
        <a:defRPr sz="2800" b="1">
          <a:solidFill>
            <a:srgbClr val="00407A"/>
          </a:solidFill>
          <a:latin typeface="UB Scala" pitchFamily="2" charset="0"/>
        </a:defRPr>
      </a:lvl7pPr>
      <a:lvl8pPr marL="1371600" algn="l" rtl="0" eaLnBrk="1" fontAlgn="base" hangingPunct="1">
        <a:spcBef>
          <a:spcPct val="0"/>
        </a:spcBef>
        <a:spcAft>
          <a:spcPct val="0"/>
        </a:spcAft>
        <a:defRPr sz="2800" b="1">
          <a:solidFill>
            <a:srgbClr val="00407A"/>
          </a:solidFill>
          <a:latin typeface="UB Scala" pitchFamily="2" charset="0"/>
        </a:defRPr>
      </a:lvl8pPr>
      <a:lvl9pPr marL="1828800" algn="l" rtl="0" eaLnBrk="1" fontAlgn="base" hangingPunct="1">
        <a:spcBef>
          <a:spcPct val="0"/>
        </a:spcBef>
        <a:spcAft>
          <a:spcPct val="0"/>
        </a:spcAft>
        <a:defRPr sz="2800" b="1">
          <a:solidFill>
            <a:srgbClr val="00407A"/>
          </a:solidFill>
          <a:latin typeface="UB Scala" pitchFamily="2" charset="0"/>
        </a:defRPr>
      </a:lvl9pPr>
    </p:titleStyle>
    <p:bodyStyle>
      <a:lvl1pPr marL="342900" indent="-342900" algn="l" rtl="0" eaLnBrk="1" fontAlgn="base" hangingPunct="1">
        <a:spcBef>
          <a:spcPct val="20000"/>
        </a:spcBef>
        <a:spcAft>
          <a:spcPct val="0"/>
        </a:spcAft>
        <a:buChar char="•"/>
        <a:defRPr sz="2200">
          <a:solidFill>
            <a:schemeClr val="tx1"/>
          </a:solidFill>
          <a:latin typeface="Arial" charset="0"/>
          <a:ea typeface="+mn-ea"/>
          <a:cs typeface="+mn-cs"/>
        </a:defRPr>
      </a:lvl1pPr>
      <a:lvl2pPr marL="742950" indent="-285750" algn="l" rtl="0" eaLnBrk="1" fontAlgn="base" hangingPunct="1">
        <a:spcBef>
          <a:spcPct val="20000"/>
        </a:spcBef>
        <a:spcAft>
          <a:spcPct val="0"/>
        </a:spcAft>
        <a:buChar char="•"/>
        <a:defRPr sz="2000">
          <a:solidFill>
            <a:schemeClr val="tx1"/>
          </a:solidFill>
          <a:latin typeface="Arial" charset="0"/>
        </a:defRPr>
      </a:lvl2pPr>
      <a:lvl3pPr marL="1143000" indent="-228600" algn="l" rtl="0" eaLnBrk="1" fontAlgn="base" hangingPunct="1">
        <a:spcBef>
          <a:spcPct val="20000"/>
        </a:spcBef>
        <a:spcAft>
          <a:spcPct val="0"/>
        </a:spcAft>
        <a:buFont typeface="Wingdings" pitchFamily="2" charset="2"/>
        <a:buChar char="§"/>
        <a:defRPr>
          <a:solidFill>
            <a:schemeClr val="tx1"/>
          </a:solidFill>
          <a:latin typeface="Arial" charset="0"/>
        </a:defRPr>
      </a:lvl3pPr>
      <a:lvl4pPr marL="1600200" indent="-228600" algn="l" rtl="0" eaLnBrk="1" fontAlgn="base" hangingPunct="1">
        <a:spcBef>
          <a:spcPct val="20000"/>
        </a:spcBef>
        <a:spcAft>
          <a:spcPct val="0"/>
        </a:spcAft>
        <a:buChar char="+"/>
        <a:defRPr sz="1600">
          <a:solidFill>
            <a:schemeClr val="tx1"/>
          </a:solidFill>
          <a:latin typeface="Arial" charset="0"/>
        </a:defRPr>
      </a:lvl4pPr>
      <a:lvl5pPr marL="2057400" indent="-228600" algn="l" rtl="0" eaLnBrk="1" fontAlgn="base" hangingPunct="1">
        <a:spcBef>
          <a:spcPct val="20000"/>
        </a:spcBef>
        <a:spcAft>
          <a:spcPct val="0"/>
        </a:spcAft>
        <a:buChar char="–"/>
        <a:defRPr sz="1400">
          <a:solidFill>
            <a:schemeClr val="tx1"/>
          </a:solidFill>
          <a:latin typeface="Arial" charset="0"/>
        </a:defRPr>
      </a:lvl5pPr>
      <a:lvl6pPr marL="2514600" indent="-228600" algn="l" rtl="0" eaLnBrk="1" fontAlgn="base" hangingPunct="1">
        <a:spcBef>
          <a:spcPct val="20000"/>
        </a:spcBef>
        <a:spcAft>
          <a:spcPct val="0"/>
        </a:spcAft>
        <a:buChar char="–"/>
        <a:defRPr sz="1400">
          <a:solidFill>
            <a:schemeClr val="tx1"/>
          </a:solidFill>
          <a:latin typeface="+mn-lt"/>
        </a:defRPr>
      </a:lvl6pPr>
      <a:lvl7pPr marL="2971800" indent="-228600" algn="l" rtl="0" eaLnBrk="1" fontAlgn="base" hangingPunct="1">
        <a:spcBef>
          <a:spcPct val="20000"/>
        </a:spcBef>
        <a:spcAft>
          <a:spcPct val="0"/>
        </a:spcAft>
        <a:buChar char="–"/>
        <a:defRPr sz="1400">
          <a:solidFill>
            <a:schemeClr val="tx1"/>
          </a:solidFill>
          <a:latin typeface="+mn-lt"/>
        </a:defRPr>
      </a:lvl7pPr>
      <a:lvl8pPr marL="3429000" indent="-228600" algn="l" rtl="0" eaLnBrk="1" fontAlgn="base" hangingPunct="1">
        <a:spcBef>
          <a:spcPct val="20000"/>
        </a:spcBef>
        <a:spcAft>
          <a:spcPct val="0"/>
        </a:spcAft>
        <a:buChar char="–"/>
        <a:defRPr sz="1400">
          <a:solidFill>
            <a:schemeClr val="tx1"/>
          </a:solidFill>
          <a:latin typeface="+mn-lt"/>
        </a:defRPr>
      </a:lvl8pPr>
      <a:lvl9pPr marL="3886200" indent="-228600" algn="l" rtl="0" eaLnBrk="1" fontAlgn="base" hangingPunct="1">
        <a:spcBef>
          <a:spcPct val="20000"/>
        </a:spcBef>
        <a:spcAft>
          <a:spcPct val="0"/>
        </a:spcAft>
        <a:buChar char="–"/>
        <a:defRPr sz="1400">
          <a:solidFill>
            <a:schemeClr val="tx1"/>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hteck 11">
            <a:extLst>
              <a:ext uri="{FF2B5EF4-FFF2-40B4-BE49-F238E27FC236}">
                <a16:creationId xmlns:a16="http://schemas.microsoft.com/office/drawing/2014/main" id="{AF7E391B-8EDB-A517-2132-9B85CA20FD51}"/>
              </a:ext>
            </a:extLst>
          </p:cNvPr>
          <p:cNvSpPr/>
          <p:nvPr/>
        </p:nvSpPr>
        <p:spPr>
          <a:xfrm>
            <a:off x="2411413" y="2996953"/>
            <a:ext cx="6624637" cy="2664296"/>
          </a:xfrm>
          <a:prstGeom prst="rect">
            <a:avLst/>
          </a:prstGeom>
          <a:solidFill>
            <a:schemeClr val="accent5">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de-DE" dirty="0"/>
          </a:p>
        </p:txBody>
      </p:sp>
      <p:sp>
        <p:nvSpPr>
          <p:cNvPr id="2052" name="Rectangle 2">
            <a:extLst>
              <a:ext uri="{FF2B5EF4-FFF2-40B4-BE49-F238E27FC236}">
                <a16:creationId xmlns:a16="http://schemas.microsoft.com/office/drawing/2014/main" id="{C77966C1-C557-232D-F8F6-410D88486C39}"/>
              </a:ext>
            </a:extLst>
          </p:cNvPr>
          <p:cNvSpPr>
            <a:spLocks noGrp="1" noChangeArrowheads="1"/>
          </p:cNvSpPr>
          <p:nvPr>
            <p:ph type="ctrTitle"/>
          </p:nvPr>
        </p:nvSpPr>
        <p:spPr>
          <a:xfrm>
            <a:off x="2743200" y="3429000"/>
            <a:ext cx="5900738" cy="1143000"/>
          </a:xfrm>
        </p:spPr>
        <p:txBody>
          <a:bodyPr/>
          <a:lstStyle/>
          <a:p>
            <a:r>
              <a:rPr lang="de-DE" altLang="de-DE" dirty="0" err="1">
                <a:solidFill>
                  <a:srgbClr val="00457D"/>
                </a:solidFill>
                <a:latin typeface="Arial" panose="020B0604020202020204" pitchFamily="34" charset="0"/>
                <a:cs typeface="Arial" panose="020B0604020202020204" pitchFamily="34" charset="0"/>
              </a:rPr>
              <a:t>Balancing</a:t>
            </a:r>
            <a:r>
              <a:rPr lang="de-DE" altLang="de-DE" dirty="0">
                <a:solidFill>
                  <a:srgbClr val="00457D"/>
                </a:solidFill>
                <a:latin typeface="Arial" panose="020B0604020202020204" pitchFamily="34" charset="0"/>
                <a:cs typeface="Arial" panose="020B0604020202020204" pitchFamily="34" charset="0"/>
              </a:rPr>
              <a:t> Performance and </a:t>
            </a:r>
            <a:r>
              <a:rPr lang="de-DE" altLang="de-DE" dirty="0" err="1">
                <a:solidFill>
                  <a:srgbClr val="00457D"/>
                </a:solidFill>
                <a:latin typeface="Arial" panose="020B0604020202020204" pitchFamily="34" charset="0"/>
                <a:cs typeface="Arial" panose="020B0604020202020204" pitchFamily="34" charset="0"/>
              </a:rPr>
              <a:t>Resource</a:t>
            </a:r>
            <a:r>
              <a:rPr lang="de-DE" altLang="de-DE" dirty="0">
                <a:solidFill>
                  <a:srgbClr val="00457D"/>
                </a:solidFill>
                <a:latin typeface="Arial" panose="020B0604020202020204" pitchFamily="34" charset="0"/>
                <a:cs typeface="Arial" panose="020B0604020202020204" pitchFamily="34" charset="0"/>
              </a:rPr>
              <a:t>-Awareness: </a:t>
            </a:r>
            <a:r>
              <a:rPr lang="de-DE" altLang="de-DE" dirty="0" err="1">
                <a:solidFill>
                  <a:srgbClr val="00457D"/>
                </a:solidFill>
                <a:latin typeface="Arial" panose="020B0604020202020204" pitchFamily="34" charset="0"/>
                <a:cs typeface="Arial" panose="020B0604020202020204" pitchFamily="34" charset="0"/>
              </a:rPr>
              <a:t>Optimizing</a:t>
            </a:r>
            <a:r>
              <a:rPr lang="de-DE" altLang="de-DE" dirty="0">
                <a:solidFill>
                  <a:srgbClr val="00457D"/>
                </a:solidFill>
                <a:latin typeface="Arial" panose="020B0604020202020204" pitchFamily="34" charset="0"/>
                <a:cs typeface="Arial" panose="020B0604020202020204" pitchFamily="34" charset="0"/>
              </a:rPr>
              <a:t> </a:t>
            </a:r>
            <a:r>
              <a:rPr lang="de-DE" altLang="de-DE" dirty="0" err="1">
                <a:solidFill>
                  <a:srgbClr val="00457D"/>
                </a:solidFill>
                <a:latin typeface="Arial" panose="020B0604020202020204" pitchFamily="34" charset="0"/>
                <a:cs typeface="Arial" panose="020B0604020202020204" pitchFamily="34" charset="0"/>
              </a:rPr>
              <a:t>the</a:t>
            </a:r>
            <a:r>
              <a:rPr lang="de-DE" altLang="de-DE" dirty="0">
                <a:solidFill>
                  <a:srgbClr val="00457D"/>
                </a:solidFill>
                <a:latin typeface="Arial" panose="020B0604020202020204" pitchFamily="34" charset="0"/>
                <a:cs typeface="Arial" panose="020B0604020202020204" pitchFamily="34" charset="0"/>
              </a:rPr>
              <a:t> Model </a:t>
            </a:r>
            <a:r>
              <a:rPr lang="de-DE" altLang="de-DE" dirty="0" err="1">
                <a:solidFill>
                  <a:srgbClr val="00457D"/>
                </a:solidFill>
                <a:latin typeface="Arial" panose="020B0604020202020204" pitchFamily="34" charset="0"/>
                <a:cs typeface="Arial" panose="020B0604020202020204" pitchFamily="34" charset="0"/>
              </a:rPr>
              <a:t>Selection</a:t>
            </a:r>
            <a:r>
              <a:rPr lang="de-DE" altLang="de-DE" dirty="0">
                <a:solidFill>
                  <a:srgbClr val="00457D"/>
                </a:solidFill>
                <a:latin typeface="Arial" panose="020B0604020202020204" pitchFamily="34" charset="0"/>
                <a:cs typeface="Arial" panose="020B0604020202020204" pitchFamily="34" charset="0"/>
              </a:rPr>
              <a:t> and Ensemble </a:t>
            </a:r>
            <a:r>
              <a:rPr lang="de-DE" altLang="de-DE" dirty="0" err="1">
                <a:solidFill>
                  <a:srgbClr val="00457D"/>
                </a:solidFill>
                <a:latin typeface="Arial" panose="020B0604020202020204" pitchFamily="34" charset="0"/>
                <a:cs typeface="Arial" panose="020B0604020202020204" pitchFamily="34" charset="0"/>
              </a:rPr>
              <a:t>Process</a:t>
            </a:r>
            <a:r>
              <a:rPr lang="de-DE" altLang="de-DE" dirty="0">
                <a:solidFill>
                  <a:srgbClr val="00457D"/>
                </a:solidFill>
                <a:latin typeface="Arial" panose="020B0604020202020204" pitchFamily="34" charset="0"/>
                <a:cs typeface="Arial" panose="020B0604020202020204" pitchFamily="34" charset="0"/>
              </a:rPr>
              <a:t> in </a:t>
            </a:r>
            <a:r>
              <a:rPr lang="de-DE" altLang="de-DE" dirty="0" err="1">
                <a:solidFill>
                  <a:srgbClr val="00457D"/>
                </a:solidFill>
                <a:latin typeface="Arial" panose="020B0604020202020204" pitchFamily="34" charset="0"/>
                <a:cs typeface="Arial" panose="020B0604020202020204" pitchFamily="34" charset="0"/>
              </a:rPr>
              <a:t>Machine</a:t>
            </a:r>
            <a:r>
              <a:rPr lang="de-DE" altLang="de-DE" dirty="0">
                <a:solidFill>
                  <a:srgbClr val="00457D"/>
                </a:solidFill>
                <a:latin typeface="Arial" panose="020B0604020202020204" pitchFamily="34" charset="0"/>
                <a:cs typeface="Arial" panose="020B0604020202020204" pitchFamily="34" charset="0"/>
              </a:rPr>
              <a:t> Learning</a:t>
            </a:r>
          </a:p>
        </p:txBody>
      </p:sp>
      <p:sp>
        <p:nvSpPr>
          <p:cNvPr id="2053" name="Rectangle 3">
            <a:extLst>
              <a:ext uri="{FF2B5EF4-FFF2-40B4-BE49-F238E27FC236}">
                <a16:creationId xmlns:a16="http://schemas.microsoft.com/office/drawing/2014/main" id="{CE006C4A-6F04-B9C3-11A6-C01C056A8C24}"/>
              </a:ext>
            </a:extLst>
          </p:cNvPr>
          <p:cNvSpPr>
            <a:spLocks noGrp="1" noChangeArrowheads="1"/>
          </p:cNvSpPr>
          <p:nvPr>
            <p:ph type="subTitle" idx="1"/>
          </p:nvPr>
        </p:nvSpPr>
        <p:spPr>
          <a:xfrm>
            <a:off x="2743200" y="4941168"/>
            <a:ext cx="5900738" cy="572641"/>
          </a:xfrm>
        </p:spPr>
        <p:txBody>
          <a:bodyPr anchor="ctr"/>
          <a:lstStyle/>
          <a:p>
            <a:pPr algn="l"/>
            <a:r>
              <a:rPr lang="de-DE" altLang="de-DE" sz="1400" dirty="0" err="1">
                <a:solidFill>
                  <a:srgbClr val="00407A"/>
                </a:solidFill>
                <a:latin typeface="Arial" panose="020B0604020202020204" pitchFamily="34" charset="0"/>
                <a:cs typeface="Arial" panose="020B0604020202020204" pitchFamily="34" charset="0"/>
              </a:rPr>
              <a:t>Master‘s</a:t>
            </a:r>
            <a:r>
              <a:rPr lang="de-DE" altLang="de-DE" sz="1400" dirty="0">
                <a:solidFill>
                  <a:srgbClr val="00407A"/>
                </a:solidFill>
                <a:latin typeface="Arial" panose="020B0604020202020204" pitchFamily="34" charset="0"/>
                <a:cs typeface="Arial" panose="020B0604020202020204" pitchFamily="34" charset="0"/>
              </a:rPr>
              <a:t> </a:t>
            </a:r>
            <a:r>
              <a:rPr lang="de-DE" altLang="de-DE" sz="1400" dirty="0" err="1">
                <a:solidFill>
                  <a:srgbClr val="00407A"/>
                </a:solidFill>
                <a:latin typeface="Arial" panose="020B0604020202020204" pitchFamily="34" charset="0"/>
                <a:cs typeface="Arial" panose="020B0604020202020204" pitchFamily="34" charset="0"/>
              </a:rPr>
              <a:t>Theses</a:t>
            </a:r>
            <a:r>
              <a:rPr lang="de-DE" altLang="de-DE" sz="1400" dirty="0">
                <a:solidFill>
                  <a:srgbClr val="00407A"/>
                </a:solidFill>
                <a:latin typeface="Arial" panose="020B0604020202020204" pitchFamily="34" charset="0"/>
                <a:cs typeface="Arial" panose="020B0604020202020204" pitchFamily="34" charset="0"/>
              </a:rPr>
              <a:t> Update</a:t>
            </a:r>
          </a:p>
          <a:p>
            <a:pPr algn="l"/>
            <a:r>
              <a:rPr lang="de-DE" altLang="de-DE" sz="1400" dirty="0" err="1">
                <a:solidFill>
                  <a:srgbClr val="00407A"/>
                </a:solidFill>
                <a:latin typeface="Arial" panose="020B0604020202020204" pitchFamily="34" charset="0"/>
                <a:cs typeface="Arial" panose="020B0604020202020204" pitchFamily="34" charset="0"/>
              </a:rPr>
              <a:t>by</a:t>
            </a:r>
            <a:r>
              <a:rPr lang="de-DE" altLang="de-DE" sz="1400" dirty="0">
                <a:solidFill>
                  <a:srgbClr val="00407A"/>
                </a:solidFill>
                <a:latin typeface="Arial" panose="020B0604020202020204" pitchFamily="34" charset="0"/>
                <a:cs typeface="Arial" panose="020B0604020202020204" pitchFamily="34" charset="0"/>
              </a:rPr>
              <a:t> Niklas Diller (Computing in </a:t>
            </a:r>
            <a:r>
              <a:rPr lang="de-DE" altLang="de-DE" sz="1400" dirty="0" err="1">
                <a:solidFill>
                  <a:srgbClr val="00407A"/>
                </a:solidFill>
                <a:latin typeface="Arial" panose="020B0604020202020204" pitchFamily="34" charset="0"/>
                <a:cs typeface="Arial" panose="020B0604020202020204" pitchFamily="34" charset="0"/>
              </a:rPr>
              <a:t>the</a:t>
            </a:r>
            <a:r>
              <a:rPr lang="de-DE" altLang="de-DE" sz="1400" dirty="0">
                <a:solidFill>
                  <a:srgbClr val="00407A"/>
                </a:solidFill>
                <a:latin typeface="Arial" panose="020B0604020202020204" pitchFamily="34" charset="0"/>
                <a:cs typeface="Arial" panose="020B0604020202020204" pitchFamily="34" charset="0"/>
              </a:rPr>
              <a:t> </a:t>
            </a:r>
            <a:r>
              <a:rPr lang="de-DE" altLang="de-DE" sz="1400" dirty="0" err="1">
                <a:solidFill>
                  <a:srgbClr val="00407A"/>
                </a:solidFill>
                <a:latin typeface="Arial" panose="020B0604020202020204" pitchFamily="34" charset="0"/>
                <a:cs typeface="Arial" panose="020B0604020202020204" pitchFamily="34" charset="0"/>
              </a:rPr>
              <a:t>Humanities</a:t>
            </a:r>
            <a:r>
              <a:rPr lang="de-DE" altLang="de-DE" sz="1400" dirty="0">
                <a:solidFill>
                  <a:srgbClr val="00407A"/>
                </a:solidFill>
                <a:latin typeface="Arial" panose="020B0604020202020204" pitchFamily="34" charset="0"/>
                <a:cs typeface="Arial" panose="020B0604020202020204" pitchFamily="34" charset="0"/>
              </a:rPr>
              <a:t>) on 29.11.2023</a:t>
            </a:r>
          </a:p>
        </p:txBody>
      </p:sp>
      <p:pic>
        <p:nvPicPr>
          <p:cNvPr id="2054" name="Grafik 9" descr="Kopfmodul grau sehr lang-deutsch.gif">
            <a:extLst>
              <a:ext uri="{FF2B5EF4-FFF2-40B4-BE49-F238E27FC236}">
                <a16:creationId xmlns:a16="http://schemas.microsoft.com/office/drawing/2014/main" id="{4FDA6693-A59F-B753-B3CF-7F78D7ACB185}"/>
              </a:ext>
            </a:extLst>
          </p:cNvPr>
          <p:cNvPicPr>
            <a:picLocks noChangeAspect="1"/>
          </p:cNvPicPr>
          <p:nvPr/>
        </p:nvPicPr>
        <p:blipFill>
          <a:blip r:embed="rId3">
            <a:extLst>
              <a:ext uri="{28A0092B-C50C-407E-A947-70E740481C1C}">
                <a14:useLocalDpi xmlns:a14="http://schemas.microsoft.com/office/drawing/2010/main" val="0"/>
              </a:ext>
            </a:extLst>
          </a:blip>
          <a:srcRect l="33163"/>
          <a:stretch>
            <a:fillRect/>
          </a:stretch>
        </p:blipFill>
        <p:spPr bwMode="auto">
          <a:xfrm>
            <a:off x="107950" y="98425"/>
            <a:ext cx="8928100" cy="1674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5" name="Grafik 4" descr="ub-cd-ppt-back01-1_o.gif">
            <a:extLst>
              <a:ext uri="{FF2B5EF4-FFF2-40B4-BE49-F238E27FC236}">
                <a16:creationId xmlns:a16="http://schemas.microsoft.com/office/drawing/2014/main" id="{5719C72C-7C96-8B8E-10D9-045763B0AEC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hidden">
          <a:xfrm>
            <a:off x="0" y="0"/>
            <a:ext cx="9144000" cy="1771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6" name="Grafik 6" descr="ub-cd-ppt-back01-1_l-r.gif">
            <a:extLst>
              <a:ext uri="{FF2B5EF4-FFF2-40B4-BE49-F238E27FC236}">
                <a16:creationId xmlns:a16="http://schemas.microsoft.com/office/drawing/2014/main" id="{2AC8B6AE-B305-F152-EBD8-FEA08515D44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0" y="0"/>
            <a:ext cx="109538"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7" name="Grafik 7" descr="ub-cd-ppt-back01-1_l-r.gif">
            <a:extLst>
              <a:ext uri="{FF2B5EF4-FFF2-40B4-BE49-F238E27FC236}">
                <a16:creationId xmlns:a16="http://schemas.microsoft.com/office/drawing/2014/main" id="{ECB58114-6335-535D-258C-1C00EFB8DA50}"/>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9034463" y="0"/>
            <a:ext cx="109537"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8" name="Grafik 8" descr="ub-cd-ppt-back01-1_u.gif">
            <a:extLst>
              <a:ext uri="{FF2B5EF4-FFF2-40B4-BE49-F238E27FC236}">
                <a16:creationId xmlns:a16="http://schemas.microsoft.com/office/drawing/2014/main" id="{E9E9CD82-A49B-7295-5027-9BBF58E6DD95}"/>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0" y="6751638"/>
            <a:ext cx="9144000" cy="106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feld 1">
            <a:extLst>
              <a:ext uri="{FF2B5EF4-FFF2-40B4-BE49-F238E27FC236}">
                <a16:creationId xmlns:a16="http://schemas.microsoft.com/office/drawing/2014/main" id="{20C76C95-97E7-8F96-5097-D83F5E1F0440}"/>
              </a:ext>
            </a:extLst>
          </p:cNvPr>
          <p:cNvSpPr txBox="1"/>
          <p:nvPr/>
        </p:nvSpPr>
        <p:spPr>
          <a:xfrm>
            <a:off x="-1146220" y="2575775"/>
            <a:ext cx="184731" cy="461665"/>
          </a:xfrm>
          <a:prstGeom prst="rect">
            <a:avLst/>
          </a:prstGeom>
          <a:noFill/>
        </p:spPr>
        <p:txBody>
          <a:bodyPr wrap="none" rtlCol="0">
            <a:spAutoFit/>
          </a:bodyPr>
          <a:lstStyle/>
          <a:p>
            <a:endParaRPr lang="en-GB"/>
          </a:p>
        </p:txBody>
      </p:sp>
    </p:spTree>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7E6EF50-63B9-F740-FED5-893315C79E41}"/>
              </a:ext>
            </a:extLst>
          </p:cNvPr>
          <p:cNvSpPr>
            <a:spLocks noGrp="1"/>
          </p:cNvSpPr>
          <p:nvPr>
            <p:ph type="title"/>
          </p:nvPr>
        </p:nvSpPr>
        <p:spPr/>
        <p:txBody>
          <a:bodyPr/>
          <a:lstStyle/>
          <a:p>
            <a:r>
              <a:rPr lang="en-GB" dirty="0"/>
              <a:t>Threshold Algorithm</a:t>
            </a:r>
          </a:p>
        </p:txBody>
      </p:sp>
      <p:sp>
        <p:nvSpPr>
          <p:cNvPr id="3" name="Inhaltsplatzhalter 2">
            <a:extLst>
              <a:ext uri="{FF2B5EF4-FFF2-40B4-BE49-F238E27FC236}">
                <a16:creationId xmlns:a16="http://schemas.microsoft.com/office/drawing/2014/main" id="{A7E05F68-D4EC-475D-A826-AAED62A05E7E}"/>
              </a:ext>
            </a:extLst>
          </p:cNvPr>
          <p:cNvSpPr>
            <a:spLocks noGrp="1"/>
          </p:cNvSpPr>
          <p:nvPr>
            <p:ph idx="1"/>
          </p:nvPr>
        </p:nvSpPr>
        <p:spPr>
          <a:xfrm>
            <a:off x="838200" y="2312225"/>
            <a:ext cx="7467600" cy="3552844"/>
          </a:xfrm>
        </p:spPr>
        <p:txBody>
          <a:bodyPr/>
          <a:lstStyle/>
          <a:p>
            <a:r>
              <a:rPr lang="en-GB" dirty="0"/>
              <a:t>Sort entries by individual score</a:t>
            </a:r>
          </a:p>
          <a:p>
            <a:r>
              <a:rPr lang="en-GB" dirty="0"/>
              <a:t>Access entries in sorted list in parallel and generate threshold based on this row</a:t>
            </a:r>
          </a:p>
          <a:p>
            <a:r>
              <a:rPr lang="en-GB" dirty="0"/>
              <a:t>Random access to find all scores of seen objects and compute their overall score</a:t>
            </a:r>
          </a:p>
          <a:p>
            <a:r>
              <a:rPr lang="en-GB" dirty="0"/>
              <a:t>Keep track of the Top K entries seen so far</a:t>
            </a:r>
          </a:p>
          <a:p>
            <a:r>
              <a:rPr lang="en-GB" dirty="0"/>
              <a:t>When scores of Top K entries are larger than threshold, stop and return Top K</a:t>
            </a:r>
          </a:p>
          <a:p>
            <a:endParaRPr lang="en-GB" dirty="0"/>
          </a:p>
          <a:p>
            <a:pPr marL="0" indent="0">
              <a:buNone/>
            </a:pPr>
            <a:r>
              <a:rPr lang="en-GB" dirty="0">
                <a:sym typeface="Wingdings" pitchFamily="2" charset="2"/>
              </a:rPr>
              <a:t> Optimal in a stronger sense and requires smaller buffer</a:t>
            </a:r>
            <a:endParaRPr lang="en-GB" dirty="0"/>
          </a:p>
          <a:p>
            <a:pPr marL="0" indent="0">
              <a:buNone/>
            </a:pPr>
            <a:endParaRPr lang="en-GB" dirty="0"/>
          </a:p>
          <a:p>
            <a:pPr marL="0" indent="0">
              <a:buNone/>
            </a:pPr>
            <a:endParaRPr lang="en-GB" dirty="0"/>
          </a:p>
        </p:txBody>
      </p:sp>
    </p:spTree>
    <p:extLst>
      <p:ext uri="{BB962C8B-B14F-4D97-AF65-F5344CB8AC3E}">
        <p14:creationId xmlns:p14="http://schemas.microsoft.com/office/powerpoint/2010/main" val="41158235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7E6EF50-63B9-F740-FED5-893315C79E41}"/>
              </a:ext>
            </a:extLst>
          </p:cNvPr>
          <p:cNvSpPr>
            <a:spLocks noGrp="1"/>
          </p:cNvSpPr>
          <p:nvPr>
            <p:ph type="title"/>
          </p:nvPr>
        </p:nvSpPr>
        <p:spPr/>
        <p:txBody>
          <a:bodyPr/>
          <a:lstStyle/>
          <a:p>
            <a:r>
              <a:rPr lang="en-GB" dirty="0"/>
              <a:t>Threshold Algorithm</a:t>
            </a:r>
          </a:p>
        </p:txBody>
      </p:sp>
      <p:pic>
        <p:nvPicPr>
          <p:cNvPr id="6" name="Inhaltsplatzhalter 5" descr="Ein Bild, das Text, Screenshot, Zahl, Schrift enthält.&#10;&#10;Automatisch generierte Beschreibung">
            <a:extLst>
              <a:ext uri="{FF2B5EF4-FFF2-40B4-BE49-F238E27FC236}">
                <a16:creationId xmlns:a16="http://schemas.microsoft.com/office/drawing/2014/main" id="{89E57585-23B9-A2B7-EB63-088E7768432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38200" y="2895182"/>
            <a:ext cx="7467600" cy="2944061"/>
          </a:xfrm>
        </p:spPr>
      </p:pic>
      <p:sp>
        <p:nvSpPr>
          <p:cNvPr id="7" name="Textfeld 6">
            <a:extLst>
              <a:ext uri="{FF2B5EF4-FFF2-40B4-BE49-F238E27FC236}">
                <a16:creationId xmlns:a16="http://schemas.microsoft.com/office/drawing/2014/main" id="{F2CB07B5-ECCE-5047-FC71-2699A15456CC}"/>
              </a:ext>
            </a:extLst>
          </p:cNvPr>
          <p:cNvSpPr txBox="1"/>
          <p:nvPr/>
        </p:nvSpPr>
        <p:spPr>
          <a:xfrm>
            <a:off x="755576" y="5965555"/>
            <a:ext cx="3528530" cy="246221"/>
          </a:xfrm>
          <a:prstGeom prst="rect">
            <a:avLst/>
          </a:prstGeom>
          <a:noFill/>
        </p:spPr>
        <p:txBody>
          <a:bodyPr wrap="none" rtlCol="0">
            <a:spAutoFit/>
          </a:bodyPr>
          <a:lstStyle/>
          <a:p>
            <a:r>
              <a:rPr lang="en-GB" sz="1000" dirty="0">
                <a:latin typeface="Arial" panose="020B0604020202020204" pitchFamily="34" charset="0"/>
              </a:rPr>
              <a:t>Source: </a:t>
            </a:r>
            <a:r>
              <a:rPr lang="en-US" sz="1000" dirty="0">
                <a:effectLst/>
                <a:latin typeface="Arial" panose="020B0604020202020204" pitchFamily="34" charset="0"/>
                <a:ea typeface="Calibri" panose="020F0502020204030204" pitchFamily="34" charset="0"/>
              </a:rPr>
              <a:t>http://</a:t>
            </a:r>
            <a:r>
              <a:rPr lang="en-US" sz="1000" dirty="0" err="1">
                <a:effectLst/>
                <a:latin typeface="Arial" panose="020B0604020202020204" pitchFamily="34" charset="0"/>
                <a:ea typeface="Calibri" panose="020F0502020204030204" pitchFamily="34" charset="0"/>
              </a:rPr>
              <a:t>alumni.cs.ucr.edu</a:t>
            </a:r>
            <a:r>
              <a:rPr lang="en-US" sz="1000" dirty="0">
                <a:effectLst/>
                <a:latin typeface="Arial" panose="020B0604020202020204" pitchFamily="34" charset="0"/>
                <a:ea typeface="Calibri" panose="020F0502020204030204" pitchFamily="34" charset="0"/>
              </a:rPr>
              <a:t>/~</a:t>
            </a:r>
            <a:r>
              <a:rPr lang="en-US" sz="1000" dirty="0" err="1">
                <a:effectLst/>
                <a:latin typeface="Arial" panose="020B0604020202020204" pitchFamily="34" charset="0"/>
                <a:ea typeface="Calibri" panose="020F0502020204030204" pitchFamily="34" charset="0"/>
              </a:rPr>
              <a:t>skulhari</a:t>
            </a:r>
            <a:r>
              <a:rPr lang="en-US" sz="1000" dirty="0">
                <a:effectLst/>
                <a:latin typeface="Arial" panose="020B0604020202020204" pitchFamily="34" charset="0"/>
                <a:ea typeface="Calibri" panose="020F0502020204030204" pitchFamily="34" charset="0"/>
              </a:rPr>
              <a:t>/Top-k-</a:t>
            </a:r>
            <a:r>
              <a:rPr lang="en-US" sz="1000" dirty="0" err="1">
                <a:effectLst/>
                <a:latin typeface="Arial" panose="020B0604020202020204" pitchFamily="34" charset="0"/>
                <a:ea typeface="Calibri" panose="020F0502020204030204" pitchFamily="34" charset="0"/>
              </a:rPr>
              <a:t>Query.pdf</a:t>
            </a:r>
            <a:r>
              <a:rPr lang="de-DE" sz="1000" dirty="0">
                <a:effectLst/>
                <a:latin typeface="Arial" panose="020B0604020202020204" pitchFamily="34" charset="0"/>
              </a:rPr>
              <a:t> </a:t>
            </a:r>
            <a:endParaRPr lang="en-GB" sz="1000" dirty="0">
              <a:latin typeface="Arial" panose="020B0604020202020204" pitchFamily="34" charset="0"/>
            </a:endParaRPr>
          </a:p>
        </p:txBody>
      </p:sp>
    </p:spTree>
    <p:extLst>
      <p:ext uri="{BB962C8B-B14F-4D97-AF65-F5344CB8AC3E}">
        <p14:creationId xmlns:p14="http://schemas.microsoft.com/office/powerpoint/2010/main" val="35289068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7E6EF50-63B9-F740-FED5-893315C79E41}"/>
              </a:ext>
            </a:extLst>
          </p:cNvPr>
          <p:cNvSpPr>
            <a:spLocks noGrp="1"/>
          </p:cNvSpPr>
          <p:nvPr>
            <p:ph type="title"/>
          </p:nvPr>
        </p:nvSpPr>
        <p:spPr/>
        <p:txBody>
          <a:bodyPr/>
          <a:lstStyle/>
          <a:p>
            <a:r>
              <a:rPr lang="en-GB" dirty="0"/>
              <a:t>Threshold Algorithm</a:t>
            </a:r>
          </a:p>
        </p:txBody>
      </p:sp>
      <p:pic>
        <p:nvPicPr>
          <p:cNvPr id="5" name="Inhaltsplatzhalter 4" descr="Ein Bild, das Text, Screenshot, Zahl, Schrift enthält.&#10;&#10;Automatisch generierte Beschreibung">
            <a:extLst>
              <a:ext uri="{FF2B5EF4-FFF2-40B4-BE49-F238E27FC236}">
                <a16:creationId xmlns:a16="http://schemas.microsoft.com/office/drawing/2014/main" id="{5EE69CAC-BB36-B2C1-AA5A-DD76F0483F3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38200" y="2970960"/>
            <a:ext cx="7467600" cy="2792505"/>
          </a:xfrm>
        </p:spPr>
      </p:pic>
      <p:sp>
        <p:nvSpPr>
          <p:cNvPr id="7" name="Textfeld 6">
            <a:extLst>
              <a:ext uri="{FF2B5EF4-FFF2-40B4-BE49-F238E27FC236}">
                <a16:creationId xmlns:a16="http://schemas.microsoft.com/office/drawing/2014/main" id="{94A61991-F307-8969-AE73-4CCE159F7229}"/>
              </a:ext>
            </a:extLst>
          </p:cNvPr>
          <p:cNvSpPr txBox="1"/>
          <p:nvPr/>
        </p:nvSpPr>
        <p:spPr>
          <a:xfrm>
            <a:off x="755576" y="5965555"/>
            <a:ext cx="3528530" cy="246221"/>
          </a:xfrm>
          <a:prstGeom prst="rect">
            <a:avLst/>
          </a:prstGeom>
          <a:noFill/>
        </p:spPr>
        <p:txBody>
          <a:bodyPr wrap="none" rtlCol="0">
            <a:spAutoFit/>
          </a:bodyPr>
          <a:lstStyle/>
          <a:p>
            <a:r>
              <a:rPr lang="en-GB" sz="1000" dirty="0">
                <a:latin typeface="Arial" panose="020B0604020202020204" pitchFamily="34" charset="0"/>
              </a:rPr>
              <a:t>Source: </a:t>
            </a:r>
            <a:r>
              <a:rPr lang="en-US" sz="1000" dirty="0">
                <a:effectLst/>
                <a:latin typeface="Arial" panose="020B0604020202020204" pitchFamily="34" charset="0"/>
                <a:ea typeface="Calibri" panose="020F0502020204030204" pitchFamily="34" charset="0"/>
              </a:rPr>
              <a:t>http://</a:t>
            </a:r>
            <a:r>
              <a:rPr lang="en-US" sz="1000" dirty="0" err="1">
                <a:effectLst/>
                <a:latin typeface="Arial" panose="020B0604020202020204" pitchFamily="34" charset="0"/>
                <a:ea typeface="Calibri" panose="020F0502020204030204" pitchFamily="34" charset="0"/>
              </a:rPr>
              <a:t>alumni.cs.ucr.edu</a:t>
            </a:r>
            <a:r>
              <a:rPr lang="en-US" sz="1000" dirty="0">
                <a:effectLst/>
                <a:latin typeface="Arial" panose="020B0604020202020204" pitchFamily="34" charset="0"/>
                <a:ea typeface="Calibri" panose="020F0502020204030204" pitchFamily="34" charset="0"/>
              </a:rPr>
              <a:t>/~</a:t>
            </a:r>
            <a:r>
              <a:rPr lang="en-US" sz="1000" dirty="0" err="1">
                <a:effectLst/>
                <a:latin typeface="Arial" panose="020B0604020202020204" pitchFamily="34" charset="0"/>
                <a:ea typeface="Calibri" panose="020F0502020204030204" pitchFamily="34" charset="0"/>
              </a:rPr>
              <a:t>skulhari</a:t>
            </a:r>
            <a:r>
              <a:rPr lang="en-US" sz="1000" dirty="0">
                <a:effectLst/>
                <a:latin typeface="Arial" panose="020B0604020202020204" pitchFamily="34" charset="0"/>
                <a:ea typeface="Calibri" panose="020F0502020204030204" pitchFamily="34" charset="0"/>
              </a:rPr>
              <a:t>/Top-k-</a:t>
            </a:r>
            <a:r>
              <a:rPr lang="en-US" sz="1000" dirty="0" err="1">
                <a:effectLst/>
                <a:latin typeface="Arial" panose="020B0604020202020204" pitchFamily="34" charset="0"/>
                <a:ea typeface="Calibri" panose="020F0502020204030204" pitchFamily="34" charset="0"/>
              </a:rPr>
              <a:t>Query.pdf</a:t>
            </a:r>
            <a:r>
              <a:rPr lang="de-DE" sz="1000" dirty="0">
                <a:effectLst/>
                <a:latin typeface="Arial" panose="020B0604020202020204" pitchFamily="34" charset="0"/>
              </a:rPr>
              <a:t> </a:t>
            </a:r>
            <a:endParaRPr lang="en-GB" sz="1000" dirty="0">
              <a:latin typeface="Arial" panose="020B0604020202020204" pitchFamily="34" charset="0"/>
            </a:endParaRPr>
          </a:p>
        </p:txBody>
      </p:sp>
    </p:spTree>
    <p:extLst>
      <p:ext uri="{BB962C8B-B14F-4D97-AF65-F5344CB8AC3E}">
        <p14:creationId xmlns:p14="http://schemas.microsoft.com/office/powerpoint/2010/main" val="35235680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7E6EF50-63B9-F740-FED5-893315C79E41}"/>
              </a:ext>
            </a:extLst>
          </p:cNvPr>
          <p:cNvSpPr>
            <a:spLocks noGrp="1"/>
          </p:cNvSpPr>
          <p:nvPr>
            <p:ph type="title"/>
          </p:nvPr>
        </p:nvSpPr>
        <p:spPr/>
        <p:txBody>
          <a:bodyPr/>
          <a:lstStyle/>
          <a:p>
            <a:r>
              <a:rPr lang="en-GB" dirty="0"/>
              <a:t>Threshold Algorithm</a:t>
            </a:r>
          </a:p>
        </p:txBody>
      </p:sp>
      <p:pic>
        <p:nvPicPr>
          <p:cNvPr id="5" name="Inhaltsplatzhalter 4" descr="Ein Bild, das Screenshot, Zahl, Text, Quadrat enthält.&#10;&#10;Automatisch generierte Beschreibung">
            <a:extLst>
              <a:ext uri="{FF2B5EF4-FFF2-40B4-BE49-F238E27FC236}">
                <a16:creationId xmlns:a16="http://schemas.microsoft.com/office/drawing/2014/main" id="{460C9C53-A41C-F9DB-D915-E6385BE2A87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38200" y="2907340"/>
            <a:ext cx="7467600" cy="2919744"/>
          </a:xfrm>
        </p:spPr>
      </p:pic>
      <p:sp>
        <p:nvSpPr>
          <p:cNvPr id="7" name="Textfeld 6">
            <a:extLst>
              <a:ext uri="{FF2B5EF4-FFF2-40B4-BE49-F238E27FC236}">
                <a16:creationId xmlns:a16="http://schemas.microsoft.com/office/drawing/2014/main" id="{35CEB4D0-16C2-5710-1188-A46E5887DC4F}"/>
              </a:ext>
            </a:extLst>
          </p:cNvPr>
          <p:cNvSpPr txBox="1"/>
          <p:nvPr/>
        </p:nvSpPr>
        <p:spPr>
          <a:xfrm>
            <a:off x="755576" y="5965555"/>
            <a:ext cx="3528530" cy="246221"/>
          </a:xfrm>
          <a:prstGeom prst="rect">
            <a:avLst/>
          </a:prstGeom>
          <a:noFill/>
        </p:spPr>
        <p:txBody>
          <a:bodyPr wrap="none" rtlCol="0">
            <a:spAutoFit/>
          </a:bodyPr>
          <a:lstStyle/>
          <a:p>
            <a:r>
              <a:rPr lang="en-GB" sz="1000" dirty="0">
                <a:latin typeface="Arial" panose="020B0604020202020204" pitchFamily="34" charset="0"/>
              </a:rPr>
              <a:t>Source: </a:t>
            </a:r>
            <a:r>
              <a:rPr lang="en-US" sz="1000" dirty="0">
                <a:effectLst/>
                <a:latin typeface="Arial" panose="020B0604020202020204" pitchFamily="34" charset="0"/>
                <a:ea typeface="Calibri" panose="020F0502020204030204" pitchFamily="34" charset="0"/>
              </a:rPr>
              <a:t>http://</a:t>
            </a:r>
            <a:r>
              <a:rPr lang="en-US" sz="1000" dirty="0" err="1">
                <a:effectLst/>
                <a:latin typeface="Arial" panose="020B0604020202020204" pitchFamily="34" charset="0"/>
                <a:ea typeface="Calibri" panose="020F0502020204030204" pitchFamily="34" charset="0"/>
              </a:rPr>
              <a:t>alumni.cs.ucr.edu</a:t>
            </a:r>
            <a:r>
              <a:rPr lang="en-US" sz="1000" dirty="0">
                <a:effectLst/>
                <a:latin typeface="Arial" panose="020B0604020202020204" pitchFamily="34" charset="0"/>
                <a:ea typeface="Calibri" panose="020F0502020204030204" pitchFamily="34" charset="0"/>
              </a:rPr>
              <a:t>/~</a:t>
            </a:r>
            <a:r>
              <a:rPr lang="en-US" sz="1000" dirty="0" err="1">
                <a:effectLst/>
                <a:latin typeface="Arial" panose="020B0604020202020204" pitchFamily="34" charset="0"/>
                <a:ea typeface="Calibri" panose="020F0502020204030204" pitchFamily="34" charset="0"/>
              </a:rPr>
              <a:t>skulhari</a:t>
            </a:r>
            <a:r>
              <a:rPr lang="en-US" sz="1000" dirty="0">
                <a:effectLst/>
                <a:latin typeface="Arial" panose="020B0604020202020204" pitchFamily="34" charset="0"/>
                <a:ea typeface="Calibri" panose="020F0502020204030204" pitchFamily="34" charset="0"/>
              </a:rPr>
              <a:t>/Top-k-</a:t>
            </a:r>
            <a:r>
              <a:rPr lang="en-US" sz="1000" dirty="0" err="1">
                <a:effectLst/>
                <a:latin typeface="Arial" panose="020B0604020202020204" pitchFamily="34" charset="0"/>
                <a:ea typeface="Calibri" panose="020F0502020204030204" pitchFamily="34" charset="0"/>
              </a:rPr>
              <a:t>Query.pdf</a:t>
            </a:r>
            <a:r>
              <a:rPr lang="de-DE" sz="1000" dirty="0">
                <a:effectLst/>
                <a:latin typeface="Arial" panose="020B0604020202020204" pitchFamily="34" charset="0"/>
              </a:rPr>
              <a:t> </a:t>
            </a:r>
            <a:endParaRPr lang="en-GB" sz="1000" dirty="0">
              <a:latin typeface="Arial" panose="020B0604020202020204" pitchFamily="34" charset="0"/>
            </a:endParaRPr>
          </a:p>
        </p:txBody>
      </p:sp>
    </p:spTree>
    <p:extLst>
      <p:ext uri="{BB962C8B-B14F-4D97-AF65-F5344CB8AC3E}">
        <p14:creationId xmlns:p14="http://schemas.microsoft.com/office/powerpoint/2010/main" val="13139608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7E6EF50-63B9-F740-FED5-893315C79E41}"/>
              </a:ext>
            </a:extLst>
          </p:cNvPr>
          <p:cNvSpPr>
            <a:spLocks noGrp="1"/>
          </p:cNvSpPr>
          <p:nvPr>
            <p:ph type="title"/>
          </p:nvPr>
        </p:nvSpPr>
        <p:spPr/>
        <p:txBody>
          <a:bodyPr/>
          <a:lstStyle/>
          <a:p>
            <a:r>
              <a:rPr lang="en-GB" dirty="0"/>
              <a:t>Parameters to adjust</a:t>
            </a:r>
          </a:p>
        </p:txBody>
      </p:sp>
      <p:sp>
        <p:nvSpPr>
          <p:cNvPr id="3" name="Inhaltsplatzhalter 2">
            <a:extLst>
              <a:ext uri="{FF2B5EF4-FFF2-40B4-BE49-F238E27FC236}">
                <a16:creationId xmlns:a16="http://schemas.microsoft.com/office/drawing/2014/main" id="{A7E05F68-D4EC-475D-A826-AAED62A05E7E}"/>
              </a:ext>
            </a:extLst>
          </p:cNvPr>
          <p:cNvSpPr>
            <a:spLocks noGrp="1"/>
          </p:cNvSpPr>
          <p:nvPr>
            <p:ph idx="1"/>
          </p:nvPr>
        </p:nvSpPr>
        <p:spPr>
          <a:xfrm>
            <a:off x="838200" y="2204864"/>
            <a:ext cx="7467600" cy="3552844"/>
          </a:xfrm>
        </p:spPr>
        <p:txBody>
          <a:bodyPr/>
          <a:lstStyle/>
          <a:p>
            <a:r>
              <a:rPr lang="en-GB" b="1" dirty="0"/>
              <a:t>K</a:t>
            </a:r>
            <a:r>
              <a:rPr lang="en-GB" dirty="0"/>
              <a:t> </a:t>
            </a:r>
          </a:p>
          <a:p>
            <a:pPr lvl="1"/>
            <a:r>
              <a:rPr lang="en-GB" dirty="0"/>
              <a:t>How many results do I want to get?</a:t>
            </a:r>
          </a:p>
          <a:p>
            <a:r>
              <a:rPr lang="en-GB" b="1" dirty="0"/>
              <a:t>Ranking Function</a:t>
            </a:r>
          </a:p>
          <a:p>
            <a:pPr lvl="1"/>
            <a:r>
              <a:rPr lang="en-GB" dirty="0"/>
              <a:t>What results do I want to get?</a:t>
            </a:r>
          </a:p>
          <a:p>
            <a:r>
              <a:rPr lang="en-GB" b="1" dirty="0"/>
              <a:t>Thresholds</a:t>
            </a:r>
          </a:p>
          <a:p>
            <a:pPr lvl="1"/>
            <a:r>
              <a:rPr lang="en-GB" dirty="0"/>
              <a:t>What results do I want to exclude? (e.g. only above 75% accuracy,…)</a:t>
            </a:r>
          </a:p>
          <a:p>
            <a:r>
              <a:rPr lang="en-GB" b="1" dirty="0"/>
              <a:t>Other filters</a:t>
            </a:r>
          </a:p>
          <a:p>
            <a:pPr lvl="1"/>
            <a:r>
              <a:rPr lang="en-GB" dirty="0"/>
              <a:t>Am I interested in only a specific type of training subset/ML algorithm?</a:t>
            </a:r>
          </a:p>
          <a:p>
            <a:r>
              <a:rPr lang="en-GB" b="1" dirty="0"/>
              <a:t>Efficiency Methods</a:t>
            </a:r>
          </a:p>
          <a:p>
            <a:pPr lvl="1"/>
            <a:endParaRPr lang="en-GB" dirty="0"/>
          </a:p>
        </p:txBody>
      </p:sp>
    </p:spTree>
    <p:extLst>
      <p:ext uri="{BB962C8B-B14F-4D97-AF65-F5344CB8AC3E}">
        <p14:creationId xmlns:p14="http://schemas.microsoft.com/office/powerpoint/2010/main" val="6444124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7E6EF50-63B9-F740-FED5-893315C79E41}"/>
              </a:ext>
            </a:extLst>
          </p:cNvPr>
          <p:cNvSpPr>
            <a:spLocks noGrp="1"/>
          </p:cNvSpPr>
          <p:nvPr>
            <p:ph type="title"/>
          </p:nvPr>
        </p:nvSpPr>
        <p:spPr/>
        <p:txBody>
          <a:bodyPr/>
          <a:lstStyle/>
          <a:p>
            <a:r>
              <a:rPr lang="en-GB" dirty="0"/>
              <a:t>Efficiency Methods</a:t>
            </a:r>
          </a:p>
        </p:txBody>
      </p:sp>
      <p:sp>
        <p:nvSpPr>
          <p:cNvPr id="3" name="Inhaltsplatzhalter 2">
            <a:extLst>
              <a:ext uri="{FF2B5EF4-FFF2-40B4-BE49-F238E27FC236}">
                <a16:creationId xmlns:a16="http://schemas.microsoft.com/office/drawing/2014/main" id="{A7E05F68-D4EC-475D-A826-AAED62A05E7E}"/>
              </a:ext>
            </a:extLst>
          </p:cNvPr>
          <p:cNvSpPr>
            <a:spLocks noGrp="1"/>
          </p:cNvSpPr>
          <p:nvPr>
            <p:ph idx="1"/>
          </p:nvPr>
        </p:nvSpPr>
        <p:spPr>
          <a:xfrm>
            <a:off x="838200" y="2324428"/>
            <a:ext cx="7467600" cy="3552844"/>
          </a:xfrm>
        </p:spPr>
        <p:txBody>
          <a:bodyPr/>
          <a:lstStyle/>
          <a:p>
            <a:pPr lvl="1"/>
            <a:r>
              <a:rPr lang="en-GB" dirty="0">
                <a:sym typeface="Wingdings" pitchFamily="2" charset="2"/>
              </a:rPr>
              <a:t>E.g. Searching for maximum in each basic function</a:t>
            </a:r>
            <a:endParaRPr lang="en-GB" dirty="0"/>
          </a:p>
          <a:p>
            <a:pPr lvl="1"/>
            <a:r>
              <a:rPr lang="en-GB" dirty="0"/>
              <a:t>Measuring the distance between the maximum and the given function</a:t>
            </a:r>
          </a:p>
          <a:p>
            <a:pPr lvl="1"/>
            <a:r>
              <a:rPr lang="en-GB" dirty="0"/>
              <a:t>Different efficiency methods for different ranking functions</a:t>
            </a:r>
          </a:p>
          <a:p>
            <a:pPr marL="457200" lvl="1" indent="0">
              <a:buNone/>
            </a:pPr>
            <a:r>
              <a:rPr lang="en-GB" dirty="0"/>
              <a:t>(monotonic vs. non-monotonic, etc.)</a:t>
            </a:r>
          </a:p>
          <a:p>
            <a:pPr lvl="1"/>
            <a:endParaRPr lang="en-GB" dirty="0"/>
          </a:p>
          <a:p>
            <a:pPr marL="457200" lvl="1" indent="0">
              <a:buNone/>
            </a:pPr>
            <a:r>
              <a:rPr lang="en-GB" dirty="0">
                <a:sym typeface="Wingdings" pitchFamily="2" charset="2"/>
              </a:rPr>
              <a:t> </a:t>
            </a:r>
            <a:r>
              <a:rPr lang="en-GB" dirty="0"/>
              <a:t>Considering as few tuples as possible should be general aim</a:t>
            </a:r>
          </a:p>
        </p:txBody>
      </p:sp>
    </p:spTree>
    <p:extLst>
      <p:ext uri="{BB962C8B-B14F-4D97-AF65-F5344CB8AC3E}">
        <p14:creationId xmlns:p14="http://schemas.microsoft.com/office/powerpoint/2010/main" val="29874814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DF0FF8B-A3F6-6C2C-F5C9-F1A087E15EF0}"/>
              </a:ext>
            </a:extLst>
          </p:cNvPr>
          <p:cNvSpPr>
            <a:spLocks noGrp="1"/>
          </p:cNvSpPr>
          <p:nvPr>
            <p:ph type="title"/>
          </p:nvPr>
        </p:nvSpPr>
        <p:spPr/>
        <p:txBody>
          <a:bodyPr/>
          <a:lstStyle/>
          <a:p>
            <a:r>
              <a:rPr lang="en-GB" dirty="0"/>
              <a:t>References</a:t>
            </a:r>
          </a:p>
        </p:txBody>
      </p:sp>
      <p:sp>
        <p:nvSpPr>
          <p:cNvPr id="3" name="Inhaltsplatzhalter 2">
            <a:extLst>
              <a:ext uri="{FF2B5EF4-FFF2-40B4-BE49-F238E27FC236}">
                <a16:creationId xmlns:a16="http://schemas.microsoft.com/office/drawing/2014/main" id="{921131B5-50B5-D58D-5823-F5129EFADBE3}"/>
              </a:ext>
            </a:extLst>
          </p:cNvPr>
          <p:cNvSpPr>
            <a:spLocks noGrp="1"/>
          </p:cNvSpPr>
          <p:nvPr>
            <p:ph idx="1"/>
          </p:nvPr>
        </p:nvSpPr>
        <p:spPr/>
        <p:txBody>
          <a:bodyPr/>
          <a:lstStyle/>
          <a:p>
            <a:pPr marL="243840" indent="-243840">
              <a:tabLst>
                <a:tab pos="241300" algn="l"/>
              </a:tabLst>
            </a:pPr>
            <a:r>
              <a:rPr lang="en-US" sz="1800" dirty="0">
                <a:effectLst/>
                <a:latin typeface="Calibri" panose="020F0502020204030204" pitchFamily="34" charset="0"/>
                <a:ea typeface="Calibri" panose="020F0502020204030204" pitchFamily="34" charset="0"/>
                <a:cs typeface="Calibri" panose="020F0502020204030204" pitchFamily="34" charset="0"/>
              </a:rPr>
              <a:t>[1]	R. Fagin, ‘Combining fuzzy information: an overview’, </a:t>
            </a:r>
            <a:r>
              <a:rPr lang="en-US" sz="1800" i="1" dirty="0">
                <a:effectLst/>
                <a:latin typeface="Calibri" panose="020F0502020204030204" pitchFamily="34" charset="0"/>
                <a:ea typeface="Calibri" panose="020F0502020204030204" pitchFamily="34" charset="0"/>
                <a:cs typeface="Calibri" panose="020F0502020204030204" pitchFamily="34" charset="0"/>
              </a:rPr>
              <a:t>SIGMOD Rec.</a:t>
            </a:r>
            <a:r>
              <a:rPr lang="en-US" sz="1800" dirty="0">
                <a:effectLst/>
                <a:latin typeface="Calibri" panose="020F0502020204030204" pitchFamily="34" charset="0"/>
                <a:ea typeface="Calibri" panose="020F0502020204030204" pitchFamily="34" charset="0"/>
                <a:cs typeface="Calibri" panose="020F0502020204030204" pitchFamily="34" charset="0"/>
              </a:rPr>
              <a:t>, vol. 31, no. 2, pp. 109–118, Jun. 2002, </a:t>
            </a:r>
            <a:r>
              <a:rPr lang="en-US" sz="1800" dirty="0" err="1">
                <a:effectLst/>
                <a:latin typeface="Calibri" panose="020F0502020204030204" pitchFamily="34" charset="0"/>
                <a:ea typeface="Calibri" panose="020F0502020204030204" pitchFamily="34" charset="0"/>
                <a:cs typeface="Calibri" panose="020F0502020204030204" pitchFamily="34" charset="0"/>
              </a:rPr>
              <a:t>doi</a:t>
            </a:r>
            <a:r>
              <a:rPr lang="en-US" sz="1800" dirty="0">
                <a:effectLst/>
                <a:latin typeface="Calibri" panose="020F0502020204030204" pitchFamily="34" charset="0"/>
                <a:ea typeface="Calibri" panose="020F0502020204030204" pitchFamily="34" charset="0"/>
                <a:cs typeface="Calibri" panose="020F0502020204030204" pitchFamily="34" charset="0"/>
              </a:rPr>
              <a:t>: 10.1145/565117.565143.</a:t>
            </a:r>
            <a:endParaRPr lang="de-DE" sz="1800" dirty="0">
              <a:effectLst/>
              <a:latin typeface="Calibri" panose="020F0502020204030204" pitchFamily="34" charset="0"/>
              <a:ea typeface="Calibri" panose="020F0502020204030204" pitchFamily="34" charset="0"/>
              <a:cs typeface="Times New Roman" panose="02020603050405020304" pitchFamily="18" charset="0"/>
            </a:endParaRPr>
          </a:p>
          <a:p>
            <a:pPr marL="243840" indent="-243840">
              <a:tabLst>
                <a:tab pos="241300" algn="l"/>
              </a:tabLst>
            </a:pPr>
            <a:r>
              <a:rPr lang="en-US" sz="1800" dirty="0">
                <a:effectLst/>
                <a:latin typeface="Calibri" panose="020F0502020204030204" pitchFamily="34" charset="0"/>
                <a:ea typeface="Calibri" panose="020F0502020204030204" pitchFamily="34" charset="0"/>
                <a:cs typeface="Calibri" panose="020F0502020204030204" pitchFamily="34" charset="0"/>
              </a:rPr>
              <a:t>[2]	N. Madrid and P. </a:t>
            </a:r>
            <a:r>
              <a:rPr lang="en-US" sz="1800" dirty="0" err="1">
                <a:effectLst/>
                <a:latin typeface="Calibri" panose="020F0502020204030204" pitchFamily="34" charset="0"/>
                <a:ea typeface="Calibri" panose="020F0502020204030204" pitchFamily="34" charset="0"/>
                <a:cs typeface="Calibri" panose="020F0502020204030204" pitchFamily="34" charset="0"/>
              </a:rPr>
              <a:t>Rusnok</a:t>
            </a:r>
            <a:r>
              <a:rPr lang="en-US" sz="1800" dirty="0">
                <a:effectLst/>
                <a:latin typeface="Calibri" panose="020F0502020204030204" pitchFamily="34" charset="0"/>
                <a:ea typeface="Calibri" panose="020F0502020204030204" pitchFamily="34" charset="0"/>
                <a:cs typeface="Calibri" panose="020F0502020204030204" pitchFamily="34" charset="0"/>
              </a:rPr>
              <a:t>, ‘A Top-K Retrieval algorithm based on a decomposition of ranking functions’, </a:t>
            </a:r>
            <a:r>
              <a:rPr lang="en-US" sz="1800" i="1" dirty="0">
                <a:effectLst/>
                <a:latin typeface="Calibri" panose="020F0502020204030204" pitchFamily="34" charset="0"/>
                <a:ea typeface="Calibri" panose="020F0502020204030204" pitchFamily="34" charset="0"/>
                <a:cs typeface="Calibri" panose="020F0502020204030204" pitchFamily="34" charset="0"/>
              </a:rPr>
              <a:t>Information Sciences</a:t>
            </a:r>
            <a:r>
              <a:rPr lang="en-US" sz="1800" dirty="0">
                <a:effectLst/>
                <a:latin typeface="Calibri" panose="020F0502020204030204" pitchFamily="34" charset="0"/>
                <a:ea typeface="Calibri" panose="020F0502020204030204" pitchFamily="34" charset="0"/>
                <a:cs typeface="Calibri" panose="020F0502020204030204" pitchFamily="34" charset="0"/>
              </a:rPr>
              <a:t>, vol. 474, pp. 136–153, Feb. 2019, </a:t>
            </a:r>
            <a:r>
              <a:rPr lang="en-US" sz="1800" dirty="0" err="1">
                <a:effectLst/>
                <a:latin typeface="Calibri" panose="020F0502020204030204" pitchFamily="34" charset="0"/>
                <a:ea typeface="Calibri" panose="020F0502020204030204" pitchFamily="34" charset="0"/>
                <a:cs typeface="Calibri" panose="020F0502020204030204" pitchFamily="34" charset="0"/>
              </a:rPr>
              <a:t>doi</a:t>
            </a:r>
            <a:r>
              <a:rPr lang="en-US" sz="1800" dirty="0">
                <a:effectLst/>
                <a:latin typeface="Calibri" panose="020F0502020204030204" pitchFamily="34" charset="0"/>
                <a:ea typeface="Calibri" panose="020F0502020204030204" pitchFamily="34" charset="0"/>
                <a:cs typeface="Calibri" panose="020F0502020204030204" pitchFamily="34" charset="0"/>
              </a:rPr>
              <a:t>: 10.1016/j.ins.2018.09.014.</a:t>
            </a:r>
            <a:endParaRPr lang="de-DE" sz="1800" dirty="0">
              <a:effectLst/>
              <a:latin typeface="Calibri" panose="020F0502020204030204" pitchFamily="34" charset="0"/>
              <a:ea typeface="Calibri" panose="020F0502020204030204" pitchFamily="34" charset="0"/>
              <a:cs typeface="Times New Roman" panose="02020603050405020304" pitchFamily="18" charset="0"/>
            </a:endParaRPr>
          </a:p>
          <a:p>
            <a:pPr marL="243840" indent="-243840">
              <a:tabLst>
                <a:tab pos="241300" algn="l"/>
              </a:tabLst>
            </a:pPr>
            <a:r>
              <a:rPr lang="en-US" sz="1800" dirty="0">
                <a:effectLst/>
                <a:latin typeface="Calibri" panose="020F0502020204030204" pitchFamily="34" charset="0"/>
                <a:ea typeface="Calibri" panose="020F0502020204030204" pitchFamily="34" charset="0"/>
                <a:cs typeface="Calibri" panose="020F0502020204030204" pitchFamily="34" charset="0"/>
              </a:rPr>
              <a:t>[3]	I. F. Ilyas, G. </a:t>
            </a:r>
            <a:r>
              <a:rPr lang="en-US" sz="1800" dirty="0" err="1">
                <a:effectLst/>
                <a:latin typeface="Calibri" panose="020F0502020204030204" pitchFamily="34" charset="0"/>
                <a:ea typeface="Calibri" panose="020F0502020204030204" pitchFamily="34" charset="0"/>
                <a:cs typeface="Calibri" panose="020F0502020204030204" pitchFamily="34" charset="0"/>
              </a:rPr>
              <a:t>Beskales</a:t>
            </a:r>
            <a:r>
              <a:rPr lang="en-US" sz="1800" dirty="0">
                <a:effectLst/>
                <a:latin typeface="Calibri" panose="020F0502020204030204" pitchFamily="34" charset="0"/>
                <a:ea typeface="Calibri" panose="020F0502020204030204" pitchFamily="34" charset="0"/>
                <a:cs typeface="Calibri" panose="020F0502020204030204" pitchFamily="34" charset="0"/>
              </a:rPr>
              <a:t>, and M. A. Soliman, ‘A survey of top- </a:t>
            </a:r>
            <a:r>
              <a:rPr lang="en-US" sz="1800" i="1" dirty="0">
                <a:effectLst/>
                <a:latin typeface="Calibri" panose="020F0502020204030204" pitchFamily="34" charset="0"/>
                <a:ea typeface="Calibri" panose="020F0502020204030204" pitchFamily="34" charset="0"/>
                <a:cs typeface="Calibri" panose="020F0502020204030204" pitchFamily="34" charset="0"/>
              </a:rPr>
              <a:t>k</a:t>
            </a:r>
            <a:r>
              <a:rPr lang="en-US" sz="1800" dirty="0">
                <a:effectLst/>
                <a:latin typeface="Calibri" panose="020F0502020204030204" pitchFamily="34" charset="0"/>
                <a:ea typeface="Calibri" panose="020F0502020204030204" pitchFamily="34" charset="0"/>
                <a:cs typeface="Calibri" panose="020F0502020204030204" pitchFamily="34" charset="0"/>
              </a:rPr>
              <a:t> query processing techniques in relational database systems’, </a:t>
            </a:r>
            <a:r>
              <a:rPr lang="en-US" sz="1800" i="1" dirty="0">
                <a:effectLst/>
                <a:latin typeface="Calibri" panose="020F0502020204030204" pitchFamily="34" charset="0"/>
                <a:ea typeface="Calibri" panose="020F0502020204030204" pitchFamily="34" charset="0"/>
                <a:cs typeface="Calibri" panose="020F0502020204030204" pitchFamily="34" charset="0"/>
              </a:rPr>
              <a:t>ACM </a:t>
            </a:r>
            <a:r>
              <a:rPr lang="en-US" sz="1800" i="1" dirty="0" err="1">
                <a:effectLst/>
                <a:latin typeface="Calibri" panose="020F0502020204030204" pitchFamily="34" charset="0"/>
                <a:ea typeface="Calibri" panose="020F0502020204030204" pitchFamily="34" charset="0"/>
                <a:cs typeface="Calibri" panose="020F0502020204030204" pitchFamily="34" charset="0"/>
              </a:rPr>
              <a:t>Comput</a:t>
            </a:r>
            <a:r>
              <a:rPr lang="en-US" sz="1800" i="1" dirty="0">
                <a:effectLst/>
                <a:latin typeface="Calibri" panose="020F0502020204030204" pitchFamily="34" charset="0"/>
                <a:ea typeface="Calibri" panose="020F0502020204030204" pitchFamily="34" charset="0"/>
                <a:cs typeface="Calibri" panose="020F0502020204030204" pitchFamily="34" charset="0"/>
              </a:rPr>
              <a:t>. </a:t>
            </a:r>
            <a:r>
              <a:rPr lang="en-US" sz="1800" i="1" dirty="0" err="1">
                <a:effectLst/>
                <a:latin typeface="Calibri" panose="020F0502020204030204" pitchFamily="34" charset="0"/>
                <a:ea typeface="Calibri" panose="020F0502020204030204" pitchFamily="34" charset="0"/>
                <a:cs typeface="Calibri" panose="020F0502020204030204" pitchFamily="34" charset="0"/>
              </a:rPr>
              <a:t>Surv</a:t>
            </a:r>
            <a:r>
              <a:rPr lang="en-US" sz="1800" i="1" dirty="0">
                <a:effectLst/>
                <a:latin typeface="Calibri" panose="020F0502020204030204" pitchFamily="34" charset="0"/>
                <a:ea typeface="Calibri" panose="020F0502020204030204" pitchFamily="34" charset="0"/>
                <a:cs typeface="Calibri" panose="020F0502020204030204" pitchFamily="34" charset="0"/>
              </a:rPr>
              <a:t>.</a:t>
            </a:r>
            <a:r>
              <a:rPr lang="en-US" sz="1800" dirty="0">
                <a:effectLst/>
                <a:latin typeface="Calibri" panose="020F0502020204030204" pitchFamily="34" charset="0"/>
                <a:ea typeface="Calibri" panose="020F0502020204030204" pitchFamily="34" charset="0"/>
                <a:cs typeface="Calibri" panose="020F0502020204030204" pitchFamily="34" charset="0"/>
              </a:rPr>
              <a:t>, vol. 40, no. 4, pp. 1–58, Oct. 2008, </a:t>
            </a:r>
            <a:r>
              <a:rPr lang="en-US" sz="1800" dirty="0" err="1">
                <a:effectLst/>
                <a:latin typeface="Calibri" panose="020F0502020204030204" pitchFamily="34" charset="0"/>
                <a:ea typeface="Calibri" panose="020F0502020204030204" pitchFamily="34" charset="0"/>
                <a:cs typeface="Calibri" panose="020F0502020204030204" pitchFamily="34" charset="0"/>
              </a:rPr>
              <a:t>doi</a:t>
            </a:r>
            <a:r>
              <a:rPr lang="en-US" sz="1800" dirty="0">
                <a:effectLst/>
                <a:latin typeface="Calibri" panose="020F0502020204030204" pitchFamily="34" charset="0"/>
                <a:ea typeface="Calibri" panose="020F0502020204030204" pitchFamily="34" charset="0"/>
                <a:cs typeface="Calibri" panose="020F0502020204030204" pitchFamily="34" charset="0"/>
              </a:rPr>
              <a:t>: 10.1145/1391729.1391730.</a:t>
            </a:r>
            <a:endParaRPr lang="de-DE"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Calibri" panose="020F0502020204030204" pitchFamily="34" charset="0"/>
                <a:ea typeface="Calibri" panose="020F0502020204030204" pitchFamily="34" charset="0"/>
              </a:rPr>
              <a:t>[4]	S. </a:t>
            </a:r>
            <a:r>
              <a:rPr lang="en-US" sz="1800" dirty="0" err="1">
                <a:effectLst/>
                <a:latin typeface="Calibri" panose="020F0502020204030204" pitchFamily="34" charset="0"/>
                <a:ea typeface="Calibri" panose="020F0502020204030204" pitchFamily="34" charset="0"/>
              </a:rPr>
              <a:t>Kulhari</a:t>
            </a:r>
            <a:r>
              <a:rPr lang="en-US" sz="1800" dirty="0">
                <a:effectLst/>
                <a:latin typeface="Calibri" panose="020F0502020204030204" pitchFamily="34" charset="0"/>
                <a:ea typeface="Calibri" panose="020F0502020204030204" pitchFamily="34" charset="0"/>
              </a:rPr>
              <a:t>, ‘Combining Fuzzy Information - Top-k Query Algorithms’. Accessed: Nov. 22, 2023. [Online]. Available: http://</a:t>
            </a:r>
            <a:r>
              <a:rPr lang="en-US" sz="1800" dirty="0" err="1">
                <a:effectLst/>
                <a:latin typeface="Calibri" panose="020F0502020204030204" pitchFamily="34" charset="0"/>
                <a:ea typeface="Calibri" panose="020F0502020204030204" pitchFamily="34" charset="0"/>
              </a:rPr>
              <a:t>alumni.cs.ucr.edu</a:t>
            </a:r>
            <a:r>
              <a:rPr lang="en-US" sz="1800" dirty="0">
                <a:effectLst/>
                <a:latin typeface="Calibri" panose="020F0502020204030204" pitchFamily="34" charset="0"/>
                <a:ea typeface="Calibri" panose="020F0502020204030204" pitchFamily="34" charset="0"/>
              </a:rPr>
              <a:t>/~</a:t>
            </a:r>
            <a:r>
              <a:rPr lang="en-US" sz="1800" dirty="0" err="1">
                <a:effectLst/>
                <a:latin typeface="Calibri" panose="020F0502020204030204" pitchFamily="34" charset="0"/>
                <a:ea typeface="Calibri" panose="020F0502020204030204" pitchFamily="34" charset="0"/>
              </a:rPr>
              <a:t>skulhari</a:t>
            </a:r>
            <a:r>
              <a:rPr lang="en-US" sz="1800" dirty="0">
                <a:effectLst/>
                <a:latin typeface="Calibri" panose="020F0502020204030204" pitchFamily="34" charset="0"/>
                <a:ea typeface="Calibri" panose="020F0502020204030204" pitchFamily="34" charset="0"/>
              </a:rPr>
              <a:t>/Top-k-</a:t>
            </a:r>
            <a:r>
              <a:rPr lang="en-US" sz="1800" dirty="0" err="1">
                <a:effectLst/>
                <a:latin typeface="Calibri" panose="020F0502020204030204" pitchFamily="34" charset="0"/>
                <a:ea typeface="Calibri" panose="020F0502020204030204" pitchFamily="34" charset="0"/>
              </a:rPr>
              <a:t>Query.pdf</a:t>
            </a:r>
            <a:r>
              <a:rPr lang="de-DE" sz="1400" dirty="0">
                <a:effectLst/>
              </a:rPr>
              <a:t> </a:t>
            </a:r>
            <a:endParaRPr lang="en-GB" dirty="0"/>
          </a:p>
        </p:txBody>
      </p:sp>
    </p:spTree>
    <p:extLst>
      <p:ext uri="{BB962C8B-B14F-4D97-AF65-F5344CB8AC3E}">
        <p14:creationId xmlns:p14="http://schemas.microsoft.com/office/powerpoint/2010/main" val="23043554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el 1">
            <a:extLst>
              <a:ext uri="{FF2B5EF4-FFF2-40B4-BE49-F238E27FC236}">
                <a16:creationId xmlns:a16="http://schemas.microsoft.com/office/drawing/2014/main" id="{3272434D-0A76-09AA-C1D7-A346F1CB3F84}"/>
              </a:ext>
            </a:extLst>
          </p:cNvPr>
          <p:cNvSpPr>
            <a:spLocks noGrp="1"/>
          </p:cNvSpPr>
          <p:nvPr>
            <p:ph type="title"/>
          </p:nvPr>
        </p:nvSpPr>
        <p:spPr/>
        <p:txBody>
          <a:bodyPr/>
          <a:lstStyle/>
          <a:p>
            <a:endParaRPr lang="en-GB" altLang="de-DE" dirty="0">
              <a:latin typeface="Arial" panose="020B0604020202020204" pitchFamily="34" charset="0"/>
            </a:endParaRPr>
          </a:p>
        </p:txBody>
      </p:sp>
      <p:sp>
        <p:nvSpPr>
          <p:cNvPr id="3075" name="Inhaltsplatzhalter 2">
            <a:extLst>
              <a:ext uri="{FF2B5EF4-FFF2-40B4-BE49-F238E27FC236}">
                <a16:creationId xmlns:a16="http://schemas.microsoft.com/office/drawing/2014/main" id="{47475C69-3065-8CF3-ED3F-77B6131DBCA1}"/>
              </a:ext>
            </a:extLst>
          </p:cNvPr>
          <p:cNvSpPr>
            <a:spLocks noGrp="1"/>
          </p:cNvSpPr>
          <p:nvPr>
            <p:ph idx="1"/>
          </p:nvPr>
        </p:nvSpPr>
        <p:spPr>
          <a:xfrm>
            <a:off x="838200" y="2276872"/>
            <a:ext cx="7467600" cy="3552825"/>
          </a:xfrm>
        </p:spPr>
        <p:txBody>
          <a:bodyPr/>
          <a:lstStyle/>
          <a:p>
            <a:pPr marL="0" indent="0">
              <a:buNone/>
            </a:pPr>
            <a:r>
              <a:rPr lang="en-GB" altLang="de-DE" dirty="0">
                <a:latin typeface="Arial" panose="020B0604020202020204" pitchFamily="34" charset="0"/>
              </a:rPr>
              <a:t>Current approach lacks performance but has potential</a:t>
            </a:r>
          </a:p>
        </p:txBody>
      </p:sp>
      <p:pic>
        <p:nvPicPr>
          <p:cNvPr id="2" name="Grafik 1" descr="Ein Bild, das Text, Screenshot, Schrift enthält.&#10;&#10;Automatisch generierte Beschreibung">
            <a:extLst>
              <a:ext uri="{FF2B5EF4-FFF2-40B4-BE49-F238E27FC236}">
                <a16:creationId xmlns:a16="http://schemas.microsoft.com/office/drawing/2014/main" id="{330B69D8-4DCE-8F0A-901E-8F037D32BF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2852936"/>
            <a:ext cx="7772400" cy="3637979"/>
          </a:xfrm>
          <a:prstGeom prst="rect">
            <a:avLst/>
          </a:prstGeom>
        </p:spPr>
      </p:pic>
    </p:spTree>
    <p:extLst>
      <p:ext uri="{BB962C8B-B14F-4D97-AF65-F5344CB8AC3E}">
        <p14:creationId xmlns:p14="http://schemas.microsoft.com/office/powerpoint/2010/main" val="22201224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el 1">
            <a:extLst>
              <a:ext uri="{FF2B5EF4-FFF2-40B4-BE49-F238E27FC236}">
                <a16:creationId xmlns:a16="http://schemas.microsoft.com/office/drawing/2014/main" id="{3272434D-0A76-09AA-C1D7-A346F1CB3F84}"/>
              </a:ext>
            </a:extLst>
          </p:cNvPr>
          <p:cNvSpPr>
            <a:spLocks noGrp="1"/>
          </p:cNvSpPr>
          <p:nvPr>
            <p:ph type="title"/>
          </p:nvPr>
        </p:nvSpPr>
        <p:spPr/>
        <p:txBody>
          <a:bodyPr/>
          <a:lstStyle/>
          <a:p>
            <a:r>
              <a:rPr lang="en-GB" altLang="de-DE" dirty="0">
                <a:latin typeface="Arial" panose="020B0604020202020204" pitchFamily="34" charset="0"/>
              </a:rPr>
              <a:t>Research Question and Hypothesis Proposals</a:t>
            </a:r>
          </a:p>
        </p:txBody>
      </p:sp>
      <p:sp>
        <p:nvSpPr>
          <p:cNvPr id="3075" name="Inhaltsplatzhalter 2">
            <a:extLst>
              <a:ext uri="{FF2B5EF4-FFF2-40B4-BE49-F238E27FC236}">
                <a16:creationId xmlns:a16="http://schemas.microsoft.com/office/drawing/2014/main" id="{47475C69-3065-8CF3-ED3F-77B6131DBCA1}"/>
              </a:ext>
            </a:extLst>
          </p:cNvPr>
          <p:cNvSpPr>
            <a:spLocks noGrp="1"/>
          </p:cNvSpPr>
          <p:nvPr>
            <p:ph idx="1"/>
          </p:nvPr>
        </p:nvSpPr>
        <p:spPr>
          <a:xfrm>
            <a:off x="838200" y="2396455"/>
            <a:ext cx="7467600" cy="3552825"/>
          </a:xfrm>
        </p:spPr>
        <p:txBody>
          <a:bodyPr/>
          <a:lstStyle/>
          <a:p>
            <a:pPr marL="0" indent="0">
              <a:buNone/>
            </a:pPr>
            <a:r>
              <a:rPr lang="en-GB" altLang="de-DE" dirty="0">
                <a:latin typeface="Arial" panose="020B0604020202020204" pitchFamily="34" charset="0"/>
              </a:rPr>
              <a:t>How Does Optimizing the Selection and </a:t>
            </a:r>
            <a:r>
              <a:rPr lang="en-GB" altLang="de-DE" dirty="0" err="1">
                <a:latin typeface="Arial" panose="020B0604020202020204" pitchFamily="34" charset="0"/>
              </a:rPr>
              <a:t>Ensembling</a:t>
            </a:r>
            <a:r>
              <a:rPr lang="en-GB" altLang="de-DE" dirty="0">
                <a:latin typeface="Arial" panose="020B0604020202020204" pitchFamily="34" charset="0"/>
              </a:rPr>
              <a:t> Process for Machine Learning Models Support the Resource-Awareness of Machine-Learning-Based Data Stream Processing?</a:t>
            </a:r>
          </a:p>
          <a:p>
            <a:pPr lvl="1"/>
            <a:r>
              <a:rPr lang="en-GB" altLang="de-DE" sz="1800" dirty="0">
                <a:latin typeface="Arial" panose="020B0604020202020204" pitchFamily="34" charset="0"/>
              </a:rPr>
              <a:t>Creating Ensembles Out of a Model Registry Instead of Looking at a Model Set Consisting of Multiple Single Models Increases the Performance of the Classifying Process.</a:t>
            </a:r>
          </a:p>
          <a:p>
            <a:pPr lvl="1"/>
            <a:r>
              <a:rPr lang="en-GB" altLang="de-DE" sz="1800" dirty="0">
                <a:latin typeface="Arial" panose="020B0604020202020204" pitchFamily="34" charset="0"/>
              </a:rPr>
              <a:t>Constructing a Level- and Weight-Based System for Determining the Similarities Between Models Improves the Resource Awareness of the Classifier.</a:t>
            </a:r>
          </a:p>
          <a:p>
            <a:pPr lvl="1"/>
            <a:r>
              <a:rPr lang="en-GB" altLang="de-DE" sz="1800" dirty="0">
                <a:latin typeface="Arial" panose="020B0604020202020204" pitchFamily="34" charset="0"/>
              </a:rPr>
              <a:t>Adding Filters In the Model Retrieval System Helps To Save Resources Without Decreasing the Accuracy of the Classifier.</a:t>
            </a:r>
          </a:p>
        </p:txBody>
      </p:sp>
    </p:spTree>
    <p:extLst>
      <p:ext uri="{BB962C8B-B14F-4D97-AF65-F5344CB8AC3E}">
        <p14:creationId xmlns:p14="http://schemas.microsoft.com/office/powerpoint/2010/main" val="12331135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el 1">
            <a:extLst>
              <a:ext uri="{FF2B5EF4-FFF2-40B4-BE49-F238E27FC236}">
                <a16:creationId xmlns:a16="http://schemas.microsoft.com/office/drawing/2014/main" id="{3272434D-0A76-09AA-C1D7-A346F1CB3F84}"/>
              </a:ext>
            </a:extLst>
          </p:cNvPr>
          <p:cNvSpPr>
            <a:spLocks noGrp="1"/>
          </p:cNvSpPr>
          <p:nvPr>
            <p:ph type="title"/>
          </p:nvPr>
        </p:nvSpPr>
        <p:spPr/>
        <p:txBody>
          <a:bodyPr/>
          <a:lstStyle/>
          <a:p>
            <a:r>
              <a:rPr lang="en-GB" altLang="de-DE" dirty="0">
                <a:latin typeface="Arial" panose="020B0604020202020204" pitchFamily="34" charset="0"/>
              </a:rPr>
              <a:t>Project Plan</a:t>
            </a:r>
          </a:p>
        </p:txBody>
      </p:sp>
      <p:pic>
        <p:nvPicPr>
          <p:cNvPr id="4" name="Inhaltsplatzhalter 3" descr="Ein Bild, das Screenshot, Multimedia-Software, Grafiksoftware, Software enthält.&#10;&#10;Automatisch generierte Beschreibung">
            <a:extLst>
              <a:ext uri="{FF2B5EF4-FFF2-40B4-BE49-F238E27FC236}">
                <a16:creationId xmlns:a16="http://schemas.microsoft.com/office/drawing/2014/main" id="{FD75F04E-3ACC-BA9E-2C59-3714C901E4C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97352" y="1412776"/>
            <a:ext cx="9837904" cy="5400600"/>
          </a:xfrm>
        </p:spPr>
      </p:pic>
    </p:spTree>
    <p:extLst>
      <p:ext uri="{BB962C8B-B14F-4D97-AF65-F5344CB8AC3E}">
        <p14:creationId xmlns:p14="http://schemas.microsoft.com/office/powerpoint/2010/main" val="13573032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074" name="Titel 1">
            <a:extLst>
              <a:ext uri="{FF2B5EF4-FFF2-40B4-BE49-F238E27FC236}">
                <a16:creationId xmlns:a16="http://schemas.microsoft.com/office/drawing/2014/main" id="{3272434D-0A76-09AA-C1D7-A346F1CB3F84}"/>
              </a:ext>
            </a:extLst>
          </p:cNvPr>
          <p:cNvSpPr>
            <a:spLocks noGrp="1"/>
          </p:cNvSpPr>
          <p:nvPr>
            <p:ph type="title"/>
          </p:nvPr>
        </p:nvSpPr>
        <p:spPr/>
        <p:txBody>
          <a:bodyPr/>
          <a:lstStyle/>
          <a:p>
            <a:r>
              <a:rPr lang="en-GB" altLang="de-DE" dirty="0">
                <a:latin typeface="Arial" panose="020B0604020202020204" pitchFamily="34" charset="0"/>
              </a:rPr>
              <a:t>Outline</a:t>
            </a:r>
          </a:p>
        </p:txBody>
      </p:sp>
      <p:sp>
        <p:nvSpPr>
          <p:cNvPr id="3075" name="Inhaltsplatzhalter 2">
            <a:extLst>
              <a:ext uri="{FF2B5EF4-FFF2-40B4-BE49-F238E27FC236}">
                <a16:creationId xmlns:a16="http://schemas.microsoft.com/office/drawing/2014/main" id="{47475C69-3065-8CF3-ED3F-77B6131DBCA1}"/>
              </a:ext>
            </a:extLst>
          </p:cNvPr>
          <p:cNvSpPr>
            <a:spLocks noGrp="1"/>
          </p:cNvSpPr>
          <p:nvPr>
            <p:ph idx="1"/>
          </p:nvPr>
        </p:nvSpPr>
        <p:spPr>
          <a:xfrm>
            <a:off x="838200" y="2590800"/>
            <a:ext cx="7467600" cy="3552825"/>
          </a:xfrm>
        </p:spPr>
        <p:txBody>
          <a:bodyPr/>
          <a:lstStyle/>
          <a:p>
            <a:pPr>
              <a:lnSpc>
                <a:spcPct val="150000"/>
              </a:lnSpc>
            </a:pPr>
            <a:r>
              <a:rPr lang="en-GB" altLang="de-DE" dirty="0">
                <a:latin typeface="Arial" panose="020B0604020202020204" pitchFamily="34" charset="0"/>
              </a:rPr>
              <a:t>Motivation</a:t>
            </a:r>
          </a:p>
          <a:p>
            <a:pPr>
              <a:lnSpc>
                <a:spcPct val="150000"/>
              </a:lnSpc>
            </a:pPr>
            <a:r>
              <a:rPr lang="en-GB" altLang="de-DE" dirty="0">
                <a:latin typeface="Arial" panose="020B0604020202020204" pitchFamily="34" charset="0"/>
              </a:rPr>
              <a:t>Related Work</a:t>
            </a:r>
          </a:p>
          <a:p>
            <a:pPr>
              <a:lnSpc>
                <a:spcPct val="150000"/>
              </a:lnSpc>
            </a:pPr>
            <a:r>
              <a:rPr lang="en-GB" altLang="de-DE" dirty="0">
                <a:latin typeface="Arial" panose="020B0604020202020204" pitchFamily="34" charset="0"/>
              </a:rPr>
              <a:t>Approach</a:t>
            </a:r>
          </a:p>
          <a:p>
            <a:pPr>
              <a:lnSpc>
                <a:spcPct val="150000"/>
              </a:lnSpc>
            </a:pPr>
            <a:r>
              <a:rPr lang="en-GB" altLang="de-DE" dirty="0">
                <a:latin typeface="Arial" panose="020B0604020202020204" pitchFamily="34" charset="0"/>
              </a:rPr>
              <a:t>Research Question, Hypotheses and Title</a:t>
            </a:r>
          </a:p>
          <a:p>
            <a:pPr>
              <a:lnSpc>
                <a:spcPct val="150000"/>
              </a:lnSpc>
            </a:pPr>
            <a:r>
              <a:rPr lang="en-GB" altLang="de-DE" dirty="0">
                <a:latin typeface="Arial" panose="020B0604020202020204" pitchFamily="34" charset="0"/>
              </a:rPr>
              <a:t>Project Plan</a:t>
            </a:r>
          </a:p>
          <a:p>
            <a:pPr marL="0" indent="0">
              <a:lnSpc>
                <a:spcPct val="150000"/>
              </a:lnSpc>
              <a:buNone/>
            </a:pPr>
            <a:endParaRPr lang="en-GB" altLang="de-DE" dirty="0">
              <a:latin typeface="Arial" panose="020B0604020202020204" pitchFamily="34" charset="0"/>
            </a:endParaRPr>
          </a:p>
          <a:p>
            <a:pPr marL="0" indent="0">
              <a:buNone/>
            </a:pPr>
            <a:endParaRPr lang="en-GB" altLang="de-DE" dirty="0">
              <a:latin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el 1">
            <a:extLst>
              <a:ext uri="{FF2B5EF4-FFF2-40B4-BE49-F238E27FC236}">
                <a16:creationId xmlns:a16="http://schemas.microsoft.com/office/drawing/2014/main" id="{3272434D-0A76-09AA-C1D7-A346F1CB3F84}"/>
              </a:ext>
            </a:extLst>
          </p:cNvPr>
          <p:cNvSpPr>
            <a:spLocks noGrp="1"/>
          </p:cNvSpPr>
          <p:nvPr>
            <p:ph type="title"/>
          </p:nvPr>
        </p:nvSpPr>
        <p:spPr/>
        <p:txBody>
          <a:bodyPr/>
          <a:lstStyle/>
          <a:p>
            <a:r>
              <a:rPr lang="en-GB" altLang="de-DE" dirty="0">
                <a:latin typeface="Arial" panose="020B0604020202020204" pitchFamily="34" charset="0"/>
              </a:rPr>
              <a:t>Recap</a:t>
            </a:r>
          </a:p>
        </p:txBody>
      </p:sp>
      <p:sp>
        <p:nvSpPr>
          <p:cNvPr id="3075" name="Inhaltsplatzhalter 2">
            <a:extLst>
              <a:ext uri="{FF2B5EF4-FFF2-40B4-BE49-F238E27FC236}">
                <a16:creationId xmlns:a16="http://schemas.microsoft.com/office/drawing/2014/main" id="{47475C69-3065-8CF3-ED3F-77B6131DBCA1}"/>
              </a:ext>
            </a:extLst>
          </p:cNvPr>
          <p:cNvSpPr>
            <a:spLocks noGrp="1"/>
          </p:cNvSpPr>
          <p:nvPr>
            <p:ph idx="1"/>
          </p:nvPr>
        </p:nvSpPr>
        <p:spPr>
          <a:xfrm>
            <a:off x="838200" y="2204864"/>
            <a:ext cx="7467600" cy="3552825"/>
          </a:xfrm>
        </p:spPr>
        <p:txBody>
          <a:bodyPr/>
          <a:lstStyle/>
          <a:p>
            <a:pPr marL="0" indent="0">
              <a:buNone/>
            </a:pPr>
            <a:r>
              <a:rPr lang="en-GB" altLang="de-DE" dirty="0">
                <a:latin typeface="Arial" panose="020B0604020202020204" pitchFamily="34" charset="0"/>
              </a:rPr>
              <a:t>How to optimize Model Set Retrieval process?</a:t>
            </a:r>
          </a:p>
          <a:p>
            <a:pPr marL="0" indent="0">
              <a:buNone/>
            </a:pPr>
            <a:endParaRPr lang="en-GB" altLang="de-DE" dirty="0">
              <a:latin typeface="Arial" panose="020B0604020202020204" pitchFamily="34" charset="0"/>
            </a:endParaRPr>
          </a:p>
          <a:p>
            <a:pPr marL="457200" indent="-457200">
              <a:buAutoNum type="arabicPeriod"/>
            </a:pPr>
            <a:r>
              <a:rPr lang="en-GB" altLang="de-DE" dirty="0">
                <a:latin typeface="Arial" panose="020B0604020202020204" pitchFamily="34" charset="0"/>
              </a:rPr>
              <a:t>Ensembles as output to increase overall performance </a:t>
            </a:r>
            <a:r>
              <a:rPr lang="en-GB" altLang="de-DE" dirty="0">
                <a:latin typeface="Arial" panose="020B0604020202020204" pitchFamily="34" charset="0"/>
                <a:sym typeface="Wingdings" pitchFamily="2" charset="2"/>
              </a:rPr>
              <a:t> Implementation of Model Ensembles</a:t>
            </a:r>
            <a:endParaRPr lang="en-GB" altLang="de-DE" dirty="0">
              <a:latin typeface="Arial" panose="020B0604020202020204" pitchFamily="34" charset="0"/>
            </a:endParaRPr>
          </a:p>
          <a:p>
            <a:pPr marL="457200" indent="-457200">
              <a:buAutoNum type="arabicPeriod"/>
            </a:pPr>
            <a:r>
              <a:rPr lang="en-GB" altLang="de-DE" dirty="0">
                <a:latin typeface="Arial" panose="020B0604020202020204" pitchFamily="34" charset="0"/>
              </a:rPr>
              <a:t>Using weights to make more precise calculations for Alignment-Levels </a:t>
            </a:r>
            <a:r>
              <a:rPr lang="en-GB" altLang="de-DE" dirty="0">
                <a:latin typeface="Arial" panose="020B0604020202020204" pitchFamily="34" charset="0"/>
                <a:sym typeface="Wingdings" pitchFamily="2" charset="2"/>
              </a:rPr>
              <a:t> Definition of new Level System</a:t>
            </a:r>
            <a:endParaRPr lang="en-GB" altLang="de-DE" dirty="0">
              <a:latin typeface="Arial" panose="020B0604020202020204" pitchFamily="34" charset="0"/>
            </a:endParaRPr>
          </a:p>
          <a:p>
            <a:pPr marL="457200" indent="-457200">
              <a:buAutoNum type="arabicPeriod"/>
            </a:pPr>
            <a:r>
              <a:rPr lang="en-GB" altLang="de-DE" dirty="0">
                <a:latin typeface="Arial" panose="020B0604020202020204" pitchFamily="34" charset="0"/>
              </a:rPr>
              <a:t>Show only models trained on same farms, sensor systems,… </a:t>
            </a:r>
            <a:r>
              <a:rPr lang="en-GB" altLang="de-DE" dirty="0">
                <a:latin typeface="Arial" panose="020B0604020202020204" pitchFamily="34" charset="0"/>
                <a:sym typeface="Wingdings" pitchFamily="2" charset="2"/>
              </a:rPr>
              <a:t> </a:t>
            </a:r>
            <a:r>
              <a:rPr lang="en-GB" altLang="de-DE" dirty="0">
                <a:latin typeface="Arial" panose="020B0604020202020204" pitchFamily="34" charset="0"/>
              </a:rPr>
              <a:t>Adding filters to improve UX</a:t>
            </a:r>
          </a:p>
          <a:p>
            <a:pPr marL="457200" indent="-457200">
              <a:buAutoNum type="arabicPeriod"/>
            </a:pPr>
            <a:endParaRPr lang="en-GB" altLang="de-DE" dirty="0">
              <a:latin typeface="Arial" panose="020B0604020202020204" pitchFamily="34" charset="0"/>
            </a:endParaRPr>
          </a:p>
          <a:p>
            <a:pPr lvl="1"/>
            <a:endParaRPr lang="en-GB" altLang="de-DE" dirty="0">
              <a:latin typeface="Arial" panose="020B0604020202020204" pitchFamily="34" charset="0"/>
            </a:endParaRPr>
          </a:p>
          <a:p>
            <a:pPr lvl="1"/>
            <a:endParaRPr lang="en-GB" altLang="de-DE" dirty="0">
              <a:latin typeface="Arial" panose="020B0604020202020204" pitchFamily="34" charset="0"/>
            </a:endParaRPr>
          </a:p>
          <a:p>
            <a:pPr lvl="1"/>
            <a:endParaRPr lang="en-GB" altLang="de-DE" dirty="0">
              <a:latin typeface="Arial" panose="020B0604020202020204" pitchFamily="34" charset="0"/>
            </a:endParaRPr>
          </a:p>
        </p:txBody>
      </p:sp>
    </p:spTree>
    <p:extLst>
      <p:ext uri="{BB962C8B-B14F-4D97-AF65-F5344CB8AC3E}">
        <p14:creationId xmlns:p14="http://schemas.microsoft.com/office/powerpoint/2010/main" val="21935299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Titel 1">
            <a:extLst>
              <a:ext uri="{FF2B5EF4-FFF2-40B4-BE49-F238E27FC236}">
                <a16:creationId xmlns:a16="http://schemas.microsoft.com/office/drawing/2014/main" id="{3272434D-0A76-09AA-C1D7-A346F1CB3F84}"/>
              </a:ext>
            </a:extLst>
          </p:cNvPr>
          <p:cNvSpPr>
            <a:spLocks noGrp="1"/>
          </p:cNvSpPr>
          <p:nvPr>
            <p:ph type="title"/>
          </p:nvPr>
        </p:nvSpPr>
        <p:spPr/>
        <p:txBody>
          <a:bodyPr/>
          <a:lstStyle/>
          <a:p>
            <a:r>
              <a:rPr lang="en-GB" altLang="de-DE" dirty="0">
                <a:latin typeface="Arial" panose="020B0604020202020204" pitchFamily="34" charset="0"/>
              </a:rPr>
              <a:t>Recap</a:t>
            </a:r>
          </a:p>
        </p:txBody>
      </p:sp>
      <p:sp>
        <p:nvSpPr>
          <p:cNvPr id="3075" name="Inhaltsplatzhalter 2">
            <a:extLst>
              <a:ext uri="{FF2B5EF4-FFF2-40B4-BE49-F238E27FC236}">
                <a16:creationId xmlns:a16="http://schemas.microsoft.com/office/drawing/2014/main" id="{47475C69-3065-8CF3-ED3F-77B6131DBCA1}"/>
              </a:ext>
            </a:extLst>
          </p:cNvPr>
          <p:cNvSpPr>
            <a:spLocks noGrp="1"/>
          </p:cNvSpPr>
          <p:nvPr>
            <p:ph idx="1"/>
          </p:nvPr>
        </p:nvSpPr>
        <p:spPr>
          <a:xfrm>
            <a:off x="838200" y="2204864"/>
            <a:ext cx="7467600" cy="3552825"/>
          </a:xfrm>
        </p:spPr>
        <p:txBody>
          <a:bodyPr/>
          <a:lstStyle/>
          <a:p>
            <a:pPr marL="0" indent="0">
              <a:buNone/>
            </a:pPr>
            <a:r>
              <a:rPr lang="en-GB" altLang="de-DE" dirty="0">
                <a:latin typeface="Arial" panose="020B0604020202020204" pitchFamily="34" charset="0"/>
              </a:rPr>
              <a:t>How to optimize Model Set Retrieval process?</a:t>
            </a:r>
          </a:p>
          <a:p>
            <a:pPr marL="0" indent="0">
              <a:buNone/>
            </a:pPr>
            <a:endParaRPr lang="en-GB" altLang="de-DE" dirty="0">
              <a:latin typeface="Arial" panose="020B0604020202020204" pitchFamily="34" charset="0"/>
            </a:endParaRPr>
          </a:p>
          <a:p>
            <a:pPr marL="457200" indent="-457200">
              <a:buAutoNum type="arabicPeriod"/>
            </a:pPr>
            <a:r>
              <a:rPr lang="en-GB" altLang="de-DE" dirty="0">
                <a:latin typeface="Arial" panose="020B0604020202020204" pitchFamily="34" charset="0"/>
              </a:rPr>
              <a:t>Ensembles as output to increase overall performance </a:t>
            </a:r>
            <a:r>
              <a:rPr lang="en-GB" altLang="de-DE" dirty="0">
                <a:latin typeface="Arial" panose="020B0604020202020204" pitchFamily="34" charset="0"/>
                <a:sym typeface="Wingdings" pitchFamily="2" charset="2"/>
              </a:rPr>
              <a:t> Implementation of Model Ensembles</a:t>
            </a:r>
            <a:endParaRPr lang="en-GB" altLang="de-DE" dirty="0">
              <a:latin typeface="Arial" panose="020B0604020202020204" pitchFamily="34" charset="0"/>
            </a:endParaRPr>
          </a:p>
          <a:p>
            <a:pPr marL="457200" indent="-457200">
              <a:buAutoNum type="arabicPeriod"/>
            </a:pPr>
            <a:r>
              <a:rPr lang="en-GB" altLang="de-DE" b="1" dirty="0">
                <a:latin typeface="Arial" panose="020B0604020202020204" pitchFamily="34" charset="0"/>
              </a:rPr>
              <a:t>Using weights to make more precise calculations for Alignment-Levels </a:t>
            </a:r>
            <a:r>
              <a:rPr lang="en-GB" altLang="de-DE" b="1" dirty="0">
                <a:latin typeface="Arial" panose="020B0604020202020204" pitchFamily="34" charset="0"/>
                <a:sym typeface="Wingdings" pitchFamily="2" charset="2"/>
              </a:rPr>
              <a:t> Definition of new Level System</a:t>
            </a:r>
            <a:endParaRPr lang="en-GB" altLang="de-DE" b="1" dirty="0">
              <a:latin typeface="Arial" panose="020B0604020202020204" pitchFamily="34" charset="0"/>
            </a:endParaRPr>
          </a:p>
          <a:p>
            <a:pPr marL="457200" indent="-457200">
              <a:buAutoNum type="arabicPeriod"/>
            </a:pPr>
            <a:r>
              <a:rPr lang="en-GB" altLang="de-DE" b="1" dirty="0">
                <a:latin typeface="Arial" panose="020B0604020202020204" pitchFamily="34" charset="0"/>
              </a:rPr>
              <a:t>Show only models trained on same farms, sensor systems,… </a:t>
            </a:r>
            <a:r>
              <a:rPr lang="en-GB" altLang="de-DE" b="1" dirty="0">
                <a:latin typeface="Arial" panose="020B0604020202020204" pitchFamily="34" charset="0"/>
                <a:sym typeface="Wingdings" pitchFamily="2" charset="2"/>
              </a:rPr>
              <a:t> </a:t>
            </a:r>
            <a:r>
              <a:rPr lang="en-GB" altLang="de-DE" b="1" dirty="0">
                <a:latin typeface="Arial" panose="020B0604020202020204" pitchFamily="34" charset="0"/>
              </a:rPr>
              <a:t>Adding filters to improve UX</a:t>
            </a:r>
          </a:p>
          <a:p>
            <a:pPr marL="457200" lvl="1" indent="0">
              <a:buNone/>
            </a:pPr>
            <a:endParaRPr lang="en-GB" altLang="de-DE" dirty="0">
              <a:latin typeface="Arial" panose="020B0604020202020204" pitchFamily="34" charset="0"/>
            </a:endParaRPr>
          </a:p>
          <a:p>
            <a:pPr lvl="1"/>
            <a:endParaRPr lang="en-GB" altLang="de-DE" dirty="0">
              <a:latin typeface="Arial" panose="020B0604020202020204" pitchFamily="34" charset="0"/>
            </a:endParaRPr>
          </a:p>
          <a:p>
            <a:pPr lvl="1"/>
            <a:endParaRPr lang="en-GB" altLang="de-DE" dirty="0">
              <a:latin typeface="Arial" panose="020B0604020202020204" pitchFamily="34" charset="0"/>
            </a:endParaRPr>
          </a:p>
        </p:txBody>
      </p:sp>
    </p:spTree>
    <p:extLst>
      <p:ext uri="{BB962C8B-B14F-4D97-AF65-F5344CB8AC3E}">
        <p14:creationId xmlns:p14="http://schemas.microsoft.com/office/powerpoint/2010/main" val="4196999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7E6EF50-63B9-F740-FED5-893315C79E41}"/>
              </a:ext>
            </a:extLst>
          </p:cNvPr>
          <p:cNvSpPr>
            <a:spLocks noGrp="1"/>
          </p:cNvSpPr>
          <p:nvPr>
            <p:ph type="title"/>
          </p:nvPr>
        </p:nvSpPr>
        <p:spPr/>
        <p:txBody>
          <a:bodyPr/>
          <a:lstStyle/>
          <a:p>
            <a:r>
              <a:rPr lang="en-GB" dirty="0"/>
              <a:t>Top K Retrieval</a:t>
            </a:r>
          </a:p>
        </p:txBody>
      </p:sp>
      <p:sp>
        <p:nvSpPr>
          <p:cNvPr id="3" name="Inhaltsplatzhalter 2">
            <a:extLst>
              <a:ext uri="{FF2B5EF4-FFF2-40B4-BE49-F238E27FC236}">
                <a16:creationId xmlns:a16="http://schemas.microsoft.com/office/drawing/2014/main" id="{A7E05F68-D4EC-475D-A826-AAED62A05E7E}"/>
              </a:ext>
            </a:extLst>
          </p:cNvPr>
          <p:cNvSpPr>
            <a:spLocks noGrp="1"/>
          </p:cNvSpPr>
          <p:nvPr>
            <p:ph idx="1"/>
          </p:nvPr>
        </p:nvSpPr>
        <p:spPr>
          <a:xfrm>
            <a:off x="838200" y="2312225"/>
            <a:ext cx="7467600" cy="3552844"/>
          </a:xfrm>
        </p:spPr>
        <p:txBody>
          <a:bodyPr/>
          <a:lstStyle/>
          <a:p>
            <a:r>
              <a:rPr lang="en-GB" dirty="0"/>
              <a:t>Each data entry has different scores, one for each quantitative attribute</a:t>
            </a:r>
          </a:p>
          <a:p>
            <a:r>
              <a:rPr lang="en-GB" dirty="0"/>
              <a:t>Combine individual scores according to an overall score function to gain overall score for each data entry</a:t>
            </a:r>
          </a:p>
          <a:p>
            <a:r>
              <a:rPr lang="en-GB" dirty="0"/>
              <a:t>Sort all possible data entries according to overall score and display the best K results based on this score</a:t>
            </a:r>
          </a:p>
          <a:p>
            <a:r>
              <a:rPr lang="en-GB" dirty="0"/>
              <a:t>Getting answer is straightforward, critical part is execution time and cost</a:t>
            </a:r>
          </a:p>
          <a:p>
            <a:pPr marL="0" indent="0">
              <a:buNone/>
            </a:pPr>
            <a:endParaRPr lang="en-GB" dirty="0"/>
          </a:p>
          <a:p>
            <a:pPr marL="0" indent="0">
              <a:buNone/>
            </a:pPr>
            <a:endParaRPr lang="en-GB" dirty="0"/>
          </a:p>
        </p:txBody>
      </p:sp>
      <p:pic>
        <p:nvPicPr>
          <p:cNvPr id="8" name="Grafik 7" descr="Ein Bild, das Text, Screenshot, Schrift, Quittung enthält.&#10;&#10;Automatisch generierte Beschreibung">
            <a:extLst>
              <a:ext uri="{FF2B5EF4-FFF2-40B4-BE49-F238E27FC236}">
                <a16:creationId xmlns:a16="http://schemas.microsoft.com/office/drawing/2014/main" id="{D596B91B-F1EC-1538-E5D1-2F75DE91B2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84368" y="299542"/>
            <a:ext cx="5067300" cy="2654300"/>
          </a:xfrm>
          <a:prstGeom prst="rect">
            <a:avLst/>
          </a:prstGeom>
        </p:spPr>
      </p:pic>
      <p:pic>
        <p:nvPicPr>
          <p:cNvPr id="9" name="Grafik 8" descr="Ein Bild, das Text, Quittung, Screenshot, Schrift enthält.&#10;&#10;Automatisch generierte Beschreibung">
            <a:extLst>
              <a:ext uri="{FF2B5EF4-FFF2-40B4-BE49-F238E27FC236}">
                <a16:creationId xmlns:a16="http://schemas.microsoft.com/office/drawing/2014/main" id="{99B3B126-4D1C-B3F1-3DA6-F863993D3E3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99749" y="3573016"/>
            <a:ext cx="6642100" cy="2565400"/>
          </a:xfrm>
          <a:prstGeom prst="rect">
            <a:avLst/>
          </a:prstGeom>
        </p:spPr>
      </p:pic>
    </p:spTree>
    <p:extLst>
      <p:ext uri="{BB962C8B-B14F-4D97-AF65-F5344CB8AC3E}">
        <p14:creationId xmlns:p14="http://schemas.microsoft.com/office/powerpoint/2010/main" val="25536522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AA48C7B-34A0-5EEC-7B9C-BE4ED7DCD70A}"/>
              </a:ext>
            </a:extLst>
          </p:cNvPr>
          <p:cNvSpPr>
            <a:spLocks noGrp="1"/>
          </p:cNvSpPr>
          <p:nvPr>
            <p:ph type="title"/>
          </p:nvPr>
        </p:nvSpPr>
        <p:spPr/>
        <p:txBody>
          <a:bodyPr/>
          <a:lstStyle/>
          <a:p>
            <a:r>
              <a:rPr lang="en-GB" dirty="0"/>
              <a:t>Naïve Algorithm</a:t>
            </a:r>
          </a:p>
        </p:txBody>
      </p:sp>
      <p:sp>
        <p:nvSpPr>
          <p:cNvPr id="3" name="Inhaltsplatzhalter 2">
            <a:extLst>
              <a:ext uri="{FF2B5EF4-FFF2-40B4-BE49-F238E27FC236}">
                <a16:creationId xmlns:a16="http://schemas.microsoft.com/office/drawing/2014/main" id="{F6FF1CD9-524E-AEFB-373F-62137B637D11}"/>
              </a:ext>
            </a:extLst>
          </p:cNvPr>
          <p:cNvSpPr>
            <a:spLocks noGrp="1"/>
          </p:cNvSpPr>
          <p:nvPr>
            <p:ph idx="1"/>
          </p:nvPr>
        </p:nvSpPr>
        <p:spPr/>
        <p:txBody>
          <a:bodyPr/>
          <a:lstStyle/>
          <a:p>
            <a:r>
              <a:rPr lang="en-GB" dirty="0"/>
              <a:t>Sort entries by individual score</a:t>
            </a:r>
          </a:p>
          <a:p>
            <a:r>
              <a:rPr lang="en-GB" dirty="0"/>
              <a:t>Accessing every individual score and combine them to get overall score of each entry</a:t>
            </a:r>
          </a:p>
          <a:p>
            <a:r>
              <a:rPr lang="en-GB" dirty="0"/>
              <a:t>Sorting the data entries according to their overall score</a:t>
            </a:r>
          </a:p>
          <a:p>
            <a:r>
              <a:rPr lang="en-GB" dirty="0"/>
              <a:t>Returning the Top K of this sorted list</a:t>
            </a:r>
          </a:p>
          <a:p>
            <a:endParaRPr lang="en-GB" dirty="0"/>
          </a:p>
          <a:p>
            <a:pPr marL="0" indent="0">
              <a:buNone/>
            </a:pPr>
            <a:r>
              <a:rPr lang="en-GB" dirty="0">
                <a:sym typeface="Wingdings" pitchFamily="2" charset="2"/>
              </a:rPr>
              <a:t> Straightforward but extremely expensive</a:t>
            </a:r>
            <a:endParaRPr lang="en-GB" dirty="0"/>
          </a:p>
        </p:txBody>
      </p:sp>
    </p:spTree>
    <p:extLst>
      <p:ext uri="{BB962C8B-B14F-4D97-AF65-F5344CB8AC3E}">
        <p14:creationId xmlns:p14="http://schemas.microsoft.com/office/powerpoint/2010/main" val="41254964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7E6EF50-63B9-F740-FED5-893315C79E41}"/>
              </a:ext>
            </a:extLst>
          </p:cNvPr>
          <p:cNvSpPr>
            <a:spLocks noGrp="1"/>
          </p:cNvSpPr>
          <p:nvPr>
            <p:ph type="title"/>
          </p:nvPr>
        </p:nvSpPr>
        <p:spPr/>
        <p:txBody>
          <a:bodyPr/>
          <a:lstStyle/>
          <a:p>
            <a:r>
              <a:rPr lang="en-GB" dirty="0"/>
              <a:t>Fagin’s Algorithm</a:t>
            </a:r>
          </a:p>
        </p:txBody>
      </p:sp>
      <p:sp>
        <p:nvSpPr>
          <p:cNvPr id="3" name="Inhaltsplatzhalter 2">
            <a:extLst>
              <a:ext uri="{FF2B5EF4-FFF2-40B4-BE49-F238E27FC236}">
                <a16:creationId xmlns:a16="http://schemas.microsoft.com/office/drawing/2014/main" id="{A7E05F68-D4EC-475D-A826-AAED62A05E7E}"/>
              </a:ext>
            </a:extLst>
          </p:cNvPr>
          <p:cNvSpPr>
            <a:spLocks noGrp="1"/>
          </p:cNvSpPr>
          <p:nvPr>
            <p:ph idx="1"/>
          </p:nvPr>
        </p:nvSpPr>
        <p:spPr>
          <a:xfrm>
            <a:off x="838200" y="2312225"/>
            <a:ext cx="7467600" cy="3552844"/>
          </a:xfrm>
        </p:spPr>
        <p:txBody>
          <a:bodyPr/>
          <a:lstStyle/>
          <a:p>
            <a:r>
              <a:rPr lang="en-GB" dirty="0"/>
              <a:t>Sort entries by individual score</a:t>
            </a:r>
          </a:p>
          <a:p>
            <a:r>
              <a:rPr lang="en-GB" dirty="0"/>
              <a:t>Access entries in sorted list in parallel until every attribute of k entries has been seen / k entries are “complete” </a:t>
            </a:r>
          </a:p>
          <a:p>
            <a:r>
              <a:rPr lang="en-GB" dirty="0"/>
              <a:t>Random access to obtain missing values of seen items</a:t>
            </a:r>
          </a:p>
          <a:p>
            <a:r>
              <a:rPr lang="en-GB" dirty="0"/>
              <a:t>Compute overall score using score function, sort and return the Top K</a:t>
            </a:r>
          </a:p>
          <a:p>
            <a:endParaRPr lang="en-GB" dirty="0"/>
          </a:p>
          <a:p>
            <a:pPr marL="0" indent="0">
              <a:buNone/>
            </a:pPr>
            <a:r>
              <a:rPr lang="en-GB" dirty="0">
                <a:sym typeface="Wingdings" pitchFamily="2" charset="2"/>
              </a:rPr>
              <a:t> Good if ranking function is strict &amp; if K is not too high</a:t>
            </a:r>
            <a:endParaRPr lang="en-GB" dirty="0"/>
          </a:p>
          <a:p>
            <a:endParaRPr lang="en-GB" dirty="0"/>
          </a:p>
          <a:p>
            <a:pPr marL="0" indent="0">
              <a:buNone/>
            </a:pPr>
            <a:endParaRPr lang="en-GB" dirty="0"/>
          </a:p>
          <a:p>
            <a:pPr marL="0" indent="0">
              <a:buNone/>
            </a:pPr>
            <a:endParaRPr lang="en-GB" dirty="0"/>
          </a:p>
        </p:txBody>
      </p:sp>
    </p:spTree>
    <p:extLst>
      <p:ext uri="{BB962C8B-B14F-4D97-AF65-F5344CB8AC3E}">
        <p14:creationId xmlns:p14="http://schemas.microsoft.com/office/powerpoint/2010/main" val="11984000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7E6EF50-63B9-F740-FED5-893315C79E41}"/>
              </a:ext>
            </a:extLst>
          </p:cNvPr>
          <p:cNvSpPr>
            <a:spLocks noGrp="1"/>
          </p:cNvSpPr>
          <p:nvPr>
            <p:ph type="title"/>
          </p:nvPr>
        </p:nvSpPr>
        <p:spPr/>
        <p:txBody>
          <a:bodyPr/>
          <a:lstStyle/>
          <a:p>
            <a:r>
              <a:rPr lang="en-GB" dirty="0"/>
              <a:t>Fagin’s Algorithm</a:t>
            </a:r>
          </a:p>
        </p:txBody>
      </p:sp>
      <p:pic>
        <p:nvPicPr>
          <p:cNvPr id="6" name="Inhaltsplatzhalter 5" descr="Ein Bild, das Text, Screenshot, Schrift, Zahl enthält.&#10;&#10;Automatisch generierte Beschreibung">
            <a:extLst>
              <a:ext uri="{FF2B5EF4-FFF2-40B4-BE49-F238E27FC236}">
                <a16:creationId xmlns:a16="http://schemas.microsoft.com/office/drawing/2014/main" id="{A4695C22-1C1C-D55F-2F1C-4987D8CF750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55576" y="2420888"/>
            <a:ext cx="7163325" cy="3552825"/>
          </a:xfrm>
        </p:spPr>
      </p:pic>
      <p:sp>
        <p:nvSpPr>
          <p:cNvPr id="7" name="Textfeld 6">
            <a:extLst>
              <a:ext uri="{FF2B5EF4-FFF2-40B4-BE49-F238E27FC236}">
                <a16:creationId xmlns:a16="http://schemas.microsoft.com/office/drawing/2014/main" id="{B1D162B6-F4C5-D254-B475-715CB1EF5000}"/>
              </a:ext>
            </a:extLst>
          </p:cNvPr>
          <p:cNvSpPr txBox="1"/>
          <p:nvPr/>
        </p:nvSpPr>
        <p:spPr>
          <a:xfrm>
            <a:off x="755576" y="5965555"/>
            <a:ext cx="3528530" cy="246221"/>
          </a:xfrm>
          <a:prstGeom prst="rect">
            <a:avLst/>
          </a:prstGeom>
          <a:noFill/>
        </p:spPr>
        <p:txBody>
          <a:bodyPr wrap="none" rtlCol="0">
            <a:spAutoFit/>
          </a:bodyPr>
          <a:lstStyle/>
          <a:p>
            <a:r>
              <a:rPr lang="en-GB" sz="1000" dirty="0">
                <a:latin typeface="Arial" panose="020B0604020202020204" pitchFamily="34" charset="0"/>
              </a:rPr>
              <a:t>Source: </a:t>
            </a:r>
            <a:r>
              <a:rPr lang="en-US" sz="1000" dirty="0">
                <a:effectLst/>
                <a:latin typeface="Arial" panose="020B0604020202020204" pitchFamily="34" charset="0"/>
                <a:ea typeface="Calibri" panose="020F0502020204030204" pitchFamily="34" charset="0"/>
              </a:rPr>
              <a:t>http://</a:t>
            </a:r>
            <a:r>
              <a:rPr lang="en-US" sz="1000" dirty="0" err="1">
                <a:effectLst/>
                <a:latin typeface="Arial" panose="020B0604020202020204" pitchFamily="34" charset="0"/>
                <a:ea typeface="Calibri" panose="020F0502020204030204" pitchFamily="34" charset="0"/>
              </a:rPr>
              <a:t>alumni.cs.ucr.edu</a:t>
            </a:r>
            <a:r>
              <a:rPr lang="en-US" sz="1000" dirty="0">
                <a:effectLst/>
                <a:latin typeface="Arial" panose="020B0604020202020204" pitchFamily="34" charset="0"/>
                <a:ea typeface="Calibri" panose="020F0502020204030204" pitchFamily="34" charset="0"/>
              </a:rPr>
              <a:t>/~</a:t>
            </a:r>
            <a:r>
              <a:rPr lang="en-US" sz="1000" dirty="0" err="1">
                <a:effectLst/>
                <a:latin typeface="Arial" panose="020B0604020202020204" pitchFamily="34" charset="0"/>
                <a:ea typeface="Calibri" panose="020F0502020204030204" pitchFamily="34" charset="0"/>
              </a:rPr>
              <a:t>skulhari</a:t>
            </a:r>
            <a:r>
              <a:rPr lang="en-US" sz="1000" dirty="0">
                <a:effectLst/>
                <a:latin typeface="Arial" panose="020B0604020202020204" pitchFamily="34" charset="0"/>
                <a:ea typeface="Calibri" panose="020F0502020204030204" pitchFamily="34" charset="0"/>
              </a:rPr>
              <a:t>/Top-k-</a:t>
            </a:r>
            <a:r>
              <a:rPr lang="en-US" sz="1000" dirty="0" err="1">
                <a:effectLst/>
                <a:latin typeface="Arial" panose="020B0604020202020204" pitchFamily="34" charset="0"/>
                <a:ea typeface="Calibri" panose="020F0502020204030204" pitchFamily="34" charset="0"/>
              </a:rPr>
              <a:t>Query.pdf</a:t>
            </a:r>
            <a:r>
              <a:rPr lang="de-DE" sz="1000" dirty="0">
                <a:effectLst/>
                <a:latin typeface="Arial" panose="020B0604020202020204" pitchFamily="34" charset="0"/>
              </a:rPr>
              <a:t> </a:t>
            </a:r>
            <a:endParaRPr lang="en-GB" sz="1000" dirty="0">
              <a:latin typeface="Arial" panose="020B0604020202020204" pitchFamily="34" charset="0"/>
            </a:endParaRPr>
          </a:p>
        </p:txBody>
      </p:sp>
    </p:spTree>
    <p:extLst>
      <p:ext uri="{BB962C8B-B14F-4D97-AF65-F5344CB8AC3E}">
        <p14:creationId xmlns:p14="http://schemas.microsoft.com/office/powerpoint/2010/main" val="11885100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7E6EF50-63B9-F740-FED5-893315C79E41}"/>
              </a:ext>
            </a:extLst>
          </p:cNvPr>
          <p:cNvSpPr>
            <a:spLocks noGrp="1"/>
          </p:cNvSpPr>
          <p:nvPr>
            <p:ph type="title"/>
          </p:nvPr>
        </p:nvSpPr>
        <p:spPr/>
        <p:txBody>
          <a:bodyPr/>
          <a:lstStyle/>
          <a:p>
            <a:r>
              <a:rPr lang="en-GB" dirty="0"/>
              <a:t>Fagin’s Algorithm</a:t>
            </a:r>
          </a:p>
        </p:txBody>
      </p:sp>
      <p:pic>
        <p:nvPicPr>
          <p:cNvPr id="5" name="Inhaltsplatzhalter 4" descr="Ein Bild, das Text, Screenshot, Zahl, Schrift enthält.&#10;&#10;Automatisch generierte Beschreibung">
            <a:extLst>
              <a:ext uri="{FF2B5EF4-FFF2-40B4-BE49-F238E27FC236}">
                <a16:creationId xmlns:a16="http://schemas.microsoft.com/office/drawing/2014/main" id="{6F1B6604-903D-23CE-CBC3-E6909BE0A2F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38200" y="2564904"/>
            <a:ext cx="7467600" cy="3367968"/>
          </a:xfrm>
        </p:spPr>
      </p:pic>
      <p:sp>
        <p:nvSpPr>
          <p:cNvPr id="7" name="Textfeld 6">
            <a:extLst>
              <a:ext uri="{FF2B5EF4-FFF2-40B4-BE49-F238E27FC236}">
                <a16:creationId xmlns:a16="http://schemas.microsoft.com/office/drawing/2014/main" id="{76FAEF5C-59E3-6E78-35AD-45B9BB04CDBF}"/>
              </a:ext>
            </a:extLst>
          </p:cNvPr>
          <p:cNvSpPr txBox="1"/>
          <p:nvPr/>
        </p:nvSpPr>
        <p:spPr>
          <a:xfrm>
            <a:off x="755576" y="5965555"/>
            <a:ext cx="3528530" cy="246221"/>
          </a:xfrm>
          <a:prstGeom prst="rect">
            <a:avLst/>
          </a:prstGeom>
          <a:noFill/>
        </p:spPr>
        <p:txBody>
          <a:bodyPr wrap="none" rtlCol="0">
            <a:spAutoFit/>
          </a:bodyPr>
          <a:lstStyle/>
          <a:p>
            <a:r>
              <a:rPr lang="en-GB" sz="1000" dirty="0">
                <a:latin typeface="Arial" panose="020B0604020202020204" pitchFamily="34" charset="0"/>
              </a:rPr>
              <a:t>Source: </a:t>
            </a:r>
            <a:r>
              <a:rPr lang="en-US" sz="1000" dirty="0">
                <a:effectLst/>
                <a:latin typeface="Arial" panose="020B0604020202020204" pitchFamily="34" charset="0"/>
                <a:ea typeface="Calibri" panose="020F0502020204030204" pitchFamily="34" charset="0"/>
              </a:rPr>
              <a:t>http://</a:t>
            </a:r>
            <a:r>
              <a:rPr lang="en-US" sz="1000" dirty="0" err="1">
                <a:effectLst/>
                <a:latin typeface="Arial" panose="020B0604020202020204" pitchFamily="34" charset="0"/>
                <a:ea typeface="Calibri" panose="020F0502020204030204" pitchFamily="34" charset="0"/>
              </a:rPr>
              <a:t>alumni.cs.ucr.edu</a:t>
            </a:r>
            <a:r>
              <a:rPr lang="en-US" sz="1000" dirty="0">
                <a:effectLst/>
                <a:latin typeface="Arial" panose="020B0604020202020204" pitchFamily="34" charset="0"/>
                <a:ea typeface="Calibri" panose="020F0502020204030204" pitchFamily="34" charset="0"/>
              </a:rPr>
              <a:t>/~</a:t>
            </a:r>
            <a:r>
              <a:rPr lang="en-US" sz="1000" dirty="0" err="1">
                <a:effectLst/>
                <a:latin typeface="Arial" panose="020B0604020202020204" pitchFamily="34" charset="0"/>
                <a:ea typeface="Calibri" panose="020F0502020204030204" pitchFamily="34" charset="0"/>
              </a:rPr>
              <a:t>skulhari</a:t>
            </a:r>
            <a:r>
              <a:rPr lang="en-US" sz="1000" dirty="0">
                <a:effectLst/>
                <a:latin typeface="Arial" panose="020B0604020202020204" pitchFamily="34" charset="0"/>
                <a:ea typeface="Calibri" panose="020F0502020204030204" pitchFamily="34" charset="0"/>
              </a:rPr>
              <a:t>/Top-k-</a:t>
            </a:r>
            <a:r>
              <a:rPr lang="en-US" sz="1000" dirty="0" err="1">
                <a:effectLst/>
                <a:latin typeface="Arial" panose="020B0604020202020204" pitchFamily="34" charset="0"/>
                <a:ea typeface="Calibri" panose="020F0502020204030204" pitchFamily="34" charset="0"/>
              </a:rPr>
              <a:t>Query.pdf</a:t>
            </a:r>
            <a:r>
              <a:rPr lang="de-DE" sz="1000" dirty="0">
                <a:effectLst/>
                <a:latin typeface="Arial" panose="020B0604020202020204" pitchFamily="34" charset="0"/>
              </a:rPr>
              <a:t> </a:t>
            </a:r>
            <a:endParaRPr lang="en-GB" sz="1000" dirty="0">
              <a:latin typeface="Arial" panose="020B0604020202020204" pitchFamily="34" charset="0"/>
            </a:endParaRPr>
          </a:p>
        </p:txBody>
      </p:sp>
    </p:spTree>
    <p:extLst>
      <p:ext uri="{BB962C8B-B14F-4D97-AF65-F5344CB8AC3E}">
        <p14:creationId xmlns:p14="http://schemas.microsoft.com/office/powerpoint/2010/main" val="1471979428"/>
      </p:ext>
    </p:extLst>
  </p:cSld>
  <p:clrMapOvr>
    <a:masterClrMapping/>
  </p:clrMapOvr>
</p:sld>
</file>

<file path=ppt/theme/theme1.xml><?xml version="1.0" encoding="utf-8"?>
<a:theme xmlns:a="http://schemas.openxmlformats.org/drawingml/2006/main" name="Vorlage_mit_Titelbild_deutsch">
  <a:themeElements>
    <a:clrScheme name="ub-cd-neu-v2-4 1">
      <a:dk1>
        <a:srgbClr val="000000"/>
      </a:dk1>
      <a:lt1>
        <a:srgbClr val="C8D0E2"/>
      </a:lt1>
      <a:dk2>
        <a:srgbClr val="00457D"/>
      </a:dk2>
      <a:lt2>
        <a:srgbClr val="808080"/>
      </a:lt2>
      <a:accent1>
        <a:srgbClr val="5D7FAA"/>
      </a:accent1>
      <a:accent2>
        <a:srgbClr val="97BF0D"/>
      </a:accent2>
      <a:accent3>
        <a:srgbClr val="E0E4EE"/>
      </a:accent3>
      <a:accent4>
        <a:srgbClr val="000000"/>
      </a:accent4>
      <a:accent5>
        <a:srgbClr val="B6C0D2"/>
      </a:accent5>
      <a:accent6>
        <a:srgbClr val="88AD0B"/>
      </a:accent6>
      <a:hlink>
        <a:srgbClr val="92A5C5"/>
      </a:hlink>
      <a:folHlink>
        <a:srgbClr val="C6D982"/>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ub-cd-neu-v2-4 1">
        <a:dk1>
          <a:srgbClr val="000000"/>
        </a:dk1>
        <a:lt1>
          <a:srgbClr val="C8D0E2"/>
        </a:lt1>
        <a:dk2>
          <a:srgbClr val="00457D"/>
        </a:dk2>
        <a:lt2>
          <a:srgbClr val="808080"/>
        </a:lt2>
        <a:accent1>
          <a:srgbClr val="5D7FAA"/>
        </a:accent1>
        <a:accent2>
          <a:srgbClr val="97BF0D"/>
        </a:accent2>
        <a:accent3>
          <a:srgbClr val="E0E4EE"/>
        </a:accent3>
        <a:accent4>
          <a:srgbClr val="000000"/>
        </a:accent4>
        <a:accent5>
          <a:srgbClr val="B6C0D2"/>
        </a:accent5>
        <a:accent6>
          <a:srgbClr val="88AD0B"/>
        </a:accent6>
        <a:hlink>
          <a:srgbClr val="92A5C5"/>
        </a:hlink>
        <a:folHlink>
          <a:srgbClr val="C6D982"/>
        </a:folHlink>
      </a:clrScheme>
      <a:clrMap bg1="lt1" tx1="dk1" bg2="lt2" tx2="dk2" accent1="accent1" accent2="accent2" accent3="accent3" accent4="accent4" accent5="accent5" accent6="accent6" hlink="hlink" folHlink="folHlink"/>
    </a:extraClrScheme>
    <a:extraClrScheme>
      <a:clrScheme name="ub-cd-neu-v2-4 2">
        <a:dk1>
          <a:srgbClr val="000000"/>
        </a:dk1>
        <a:lt1>
          <a:srgbClr val="C8D0E2"/>
        </a:lt1>
        <a:dk2>
          <a:srgbClr val="00457D"/>
        </a:dk2>
        <a:lt2>
          <a:srgbClr val="808080"/>
        </a:lt2>
        <a:accent1>
          <a:srgbClr val="5D7FAA"/>
        </a:accent1>
        <a:accent2>
          <a:srgbClr val="FFD300"/>
        </a:accent2>
        <a:accent3>
          <a:srgbClr val="E0E4EE"/>
        </a:accent3>
        <a:accent4>
          <a:srgbClr val="000000"/>
        </a:accent4>
        <a:accent5>
          <a:srgbClr val="B6C0D2"/>
        </a:accent5>
        <a:accent6>
          <a:srgbClr val="E7BF00"/>
        </a:accent6>
        <a:hlink>
          <a:srgbClr val="92A5C5"/>
        </a:hlink>
        <a:folHlink>
          <a:srgbClr val="FFE37D"/>
        </a:folHlink>
      </a:clrScheme>
      <a:clrMap bg1="lt1" tx1="dk1" bg2="lt2" tx2="dk2" accent1="accent1" accent2="accent2" accent3="accent3" accent4="accent4" accent5="accent5" accent6="accent6" hlink="hlink" folHlink="folHlink"/>
    </a:extraClrScheme>
    <a:extraClrScheme>
      <a:clrScheme name="ub-cd-neu-v2-4 3">
        <a:dk1>
          <a:srgbClr val="000000"/>
        </a:dk1>
        <a:lt1>
          <a:srgbClr val="C8D0E2"/>
        </a:lt1>
        <a:dk2>
          <a:srgbClr val="00457D"/>
        </a:dk2>
        <a:lt2>
          <a:srgbClr val="808080"/>
        </a:lt2>
        <a:accent1>
          <a:srgbClr val="5D7FAA"/>
        </a:accent1>
        <a:accent2>
          <a:srgbClr val="E6444F"/>
        </a:accent2>
        <a:accent3>
          <a:srgbClr val="E0E4EE"/>
        </a:accent3>
        <a:accent4>
          <a:srgbClr val="000000"/>
        </a:accent4>
        <a:accent5>
          <a:srgbClr val="B6C0D2"/>
        </a:accent5>
        <a:accent6>
          <a:srgbClr val="D03D47"/>
        </a:accent6>
        <a:hlink>
          <a:srgbClr val="92A5C5"/>
        </a:hlink>
        <a:folHlink>
          <a:srgbClr val="F1998F"/>
        </a:folHlink>
      </a:clrScheme>
      <a:clrMap bg1="lt1" tx1="dk1" bg2="lt2" tx2="dk2" accent1="accent1" accent2="accent2" accent3="accent3" accent4="accent4" accent5="accent5" accent6="accent6" hlink="hlink" folHlink="folHlink"/>
    </a:extraClrScheme>
    <a:extraClrScheme>
      <a:clrScheme name="ub-cd-neu-v2-4 4">
        <a:dk1>
          <a:srgbClr val="000000"/>
        </a:dk1>
        <a:lt1>
          <a:srgbClr val="C8D0E2"/>
        </a:lt1>
        <a:dk2>
          <a:srgbClr val="00457D"/>
        </a:dk2>
        <a:lt2>
          <a:srgbClr val="808080"/>
        </a:lt2>
        <a:accent1>
          <a:srgbClr val="5D7FAA"/>
        </a:accent1>
        <a:accent2>
          <a:srgbClr val="878783"/>
        </a:accent2>
        <a:accent3>
          <a:srgbClr val="E0E4EE"/>
        </a:accent3>
        <a:accent4>
          <a:srgbClr val="000000"/>
        </a:accent4>
        <a:accent5>
          <a:srgbClr val="B6C0D2"/>
        </a:accent5>
        <a:accent6>
          <a:srgbClr val="7A7A76"/>
        </a:accent6>
        <a:hlink>
          <a:srgbClr val="92A5C5"/>
        </a:hlink>
        <a:folHlink>
          <a:srgbClr val="B9BAB7"/>
        </a:folHlink>
      </a:clrScheme>
      <a:clrMap bg1="lt1" tx1="dk1" bg2="lt2" tx2="dk2" accent1="accent1" accent2="accent2" accent3="accent3" accent4="accent4" accent5="accent5" accent6="accent6" hlink="hlink" folHlink="folHlink"/>
    </a:extraClrScheme>
    <a:extraClrScheme>
      <a:clrScheme name="ub-cd-neu-v2-4 5">
        <a:dk1>
          <a:srgbClr val="000000"/>
        </a:dk1>
        <a:lt1>
          <a:srgbClr val="C8D0E2"/>
        </a:lt1>
        <a:dk2>
          <a:srgbClr val="00457D"/>
        </a:dk2>
        <a:lt2>
          <a:srgbClr val="808080"/>
        </a:lt2>
        <a:accent1>
          <a:srgbClr val="5D7FAA"/>
        </a:accent1>
        <a:accent2>
          <a:srgbClr val="00457D"/>
        </a:accent2>
        <a:accent3>
          <a:srgbClr val="E0E4EE"/>
        </a:accent3>
        <a:accent4>
          <a:srgbClr val="000000"/>
        </a:accent4>
        <a:accent5>
          <a:srgbClr val="B6C0D2"/>
        </a:accent5>
        <a:accent6>
          <a:srgbClr val="003E71"/>
        </a:accent6>
        <a:hlink>
          <a:srgbClr val="92A5C5"/>
        </a:hlink>
        <a:folHlink>
          <a:srgbClr val="C8D0E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Vorlage_mit_Titelbild_deutsch</Template>
  <TotalTime>0</TotalTime>
  <Words>1625</Words>
  <Application>Microsoft Macintosh PowerPoint</Application>
  <PresentationFormat>Bildschirmpräsentation (4:3)</PresentationFormat>
  <Paragraphs>152</Paragraphs>
  <Slides>19</Slides>
  <Notes>17</Notes>
  <HiddenSlides>4</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19</vt:i4>
      </vt:variant>
    </vt:vector>
  </HeadingPairs>
  <TitlesOfParts>
    <vt:vector size="25" baseType="lpstr">
      <vt:lpstr>Arial</vt:lpstr>
      <vt:lpstr>Calibri</vt:lpstr>
      <vt:lpstr>Times New Roman</vt:lpstr>
      <vt:lpstr>UB Scala</vt:lpstr>
      <vt:lpstr>Wingdings</vt:lpstr>
      <vt:lpstr>Vorlage_mit_Titelbild_deutsch</vt:lpstr>
      <vt:lpstr>Balancing Performance and Resource-Awareness: Optimizing the Model Selection and Ensemble Process in Machine Learning</vt:lpstr>
      <vt:lpstr>Outline</vt:lpstr>
      <vt:lpstr>Recap</vt:lpstr>
      <vt:lpstr>Recap</vt:lpstr>
      <vt:lpstr>Top K Retrieval</vt:lpstr>
      <vt:lpstr>Naïve Algorithm</vt:lpstr>
      <vt:lpstr>Fagin’s Algorithm</vt:lpstr>
      <vt:lpstr>Fagin’s Algorithm</vt:lpstr>
      <vt:lpstr>Fagin’s Algorithm</vt:lpstr>
      <vt:lpstr>Threshold Algorithm</vt:lpstr>
      <vt:lpstr>Threshold Algorithm</vt:lpstr>
      <vt:lpstr>Threshold Algorithm</vt:lpstr>
      <vt:lpstr>Threshold Algorithm</vt:lpstr>
      <vt:lpstr>Parameters to adjust</vt:lpstr>
      <vt:lpstr>Efficiency Methods</vt:lpstr>
      <vt:lpstr>References</vt:lpstr>
      <vt:lpstr>PowerPoint-Präsentation</vt:lpstr>
      <vt:lpstr>Research Question and Hypothesis Proposals</vt:lpstr>
      <vt:lpstr>Project Plan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 Set Retrieval System</dc:title>
  <dc:creator>Niklas Diller</dc:creator>
  <cp:lastModifiedBy>Niklas Diller</cp:lastModifiedBy>
  <cp:revision>11</cp:revision>
  <dcterms:created xsi:type="dcterms:W3CDTF">2023-07-10T09:42:29Z</dcterms:created>
  <dcterms:modified xsi:type="dcterms:W3CDTF">2023-12-13T15:37:42Z</dcterms:modified>
</cp:coreProperties>
</file>

<file path=docProps/thumbnail.jpeg>
</file>